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E10B0-1F56-4E5B-98D3-677447D8EAF5}" type="datetimeFigureOut">
              <a:rPr lang="es-CL" smtClean="0"/>
              <a:t>29-08-2025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0D43F-6D32-47E2-B93E-3F547BE34CC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97662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0D43F-6D32-47E2-B93E-3F547BE34CC5}" type="slidenum">
              <a:rPr lang="es-CL" smtClean="0"/>
              <a:t>32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24048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00085-CA9F-F964-1CBE-F74D33F0A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7926B6-79EC-E02D-5EBB-F1B54D8B7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ADCB97-B700-83DD-CAC0-5DF0A06A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82B5-7844-49C1-AA40-FA1E83504148}" type="datetimeFigureOut">
              <a:rPr lang="es-CL" smtClean="0"/>
              <a:t>29-08-2025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653ACA-8379-6331-76E0-662795E35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527B52-307E-96C0-796E-92C7158A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128F9-DB0E-421B-A74B-0F7A87DA94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14424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9A721-C7FA-3701-3E9A-D95763366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9AA461-B575-CCC9-81C0-E5B3AABAE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DE8B74-A863-1360-248D-214CCBA5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82B5-7844-49C1-AA40-FA1E83504148}" type="datetimeFigureOut">
              <a:rPr lang="es-CL" smtClean="0"/>
              <a:t>29-08-2025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0221B0-3C0E-CF8A-5485-E2D31A549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CAB82C-271F-327C-7FD0-EE89384E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128F9-DB0E-421B-A74B-0F7A87DA94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1241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C9DF7A0-6A0F-36BB-913B-B1E70F446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912F8D4-380C-320D-2FE4-C713560E0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E3F9A3-D807-F0EF-5B01-1415FAFAF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82B5-7844-49C1-AA40-FA1E83504148}" type="datetimeFigureOut">
              <a:rPr lang="es-CL" smtClean="0"/>
              <a:t>29-08-2025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080F7D-C8F5-80BA-3F5E-FB8B69E19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2F496A-1E1D-E494-19EC-8B9B1C15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128F9-DB0E-421B-A74B-0F7A87DA94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3463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7B7FDF-5C24-7F7E-932B-2162D5BC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263548-78BD-5FBD-D387-4F8E7105E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C69154-183C-C850-C112-C60B15ABE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82B5-7844-49C1-AA40-FA1E83504148}" type="datetimeFigureOut">
              <a:rPr lang="es-CL" smtClean="0"/>
              <a:t>29-08-2025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4082CC-0397-721A-CB60-798AD6FC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9A1969-40C1-D9BB-D693-8F90DB40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128F9-DB0E-421B-A74B-0F7A87DA94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4553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2EA3F-75B6-8BB9-1F8B-68FADF034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BF1C5D-DF6C-E7D0-3C71-622AB0D3F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EF0966-DDBD-6DCB-308B-0BAE3AED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82B5-7844-49C1-AA40-FA1E83504148}" type="datetimeFigureOut">
              <a:rPr lang="es-CL" smtClean="0"/>
              <a:t>29-08-2025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A3DF04-466F-2C71-904F-2B645D415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5BBA29-9F48-B890-C964-5E231D032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128F9-DB0E-421B-A74B-0F7A87DA94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0887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76967-FFF7-B166-5716-23C5642FE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316A44-81CF-13F3-DA55-29D1F09E7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61EBF7A-F8BA-8A2F-13FD-FDE3076BD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747E8E-5948-CF95-6242-9CBED45AF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82B5-7844-49C1-AA40-FA1E83504148}" type="datetimeFigureOut">
              <a:rPr lang="es-CL" smtClean="0"/>
              <a:t>29-08-2025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095533-42BA-AF35-F9C1-8702E0A2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6DAD06-51CD-144D-DB97-6D727820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128F9-DB0E-421B-A74B-0F7A87DA94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08512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E909C4-5038-B267-B7A4-66B082A1E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D0E36E-257C-C40A-2941-C2F95D408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7C3BF32-428E-0329-33D1-996E55E06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EA7B435-FB40-6F01-5BA4-495D5C5B5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0E9FF97-146D-B388-DA74-252DF1479C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2223AE6-D85C-1E6B-DCC9-C62A15798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82B5-7844-49C1-AA40-FA1E83504148}" type="datetimeFigureOut">
              <a:rPr lang="es-CL" smtClean="0"/>
              <a:t>29-08-2025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B5430DC-56AA-A333-1CE7-87207EC6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EBBDB2F-5D8B-9B73-AEC3-43BF1AF7A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128F9-DB0E-421B-A74B-0F7A87DA94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381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B7391-8DBD-B94A-7366-FD1C9DB8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DEFA131-B945-D3F7-73BC-68404F00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82B5-7844-49C1-AA40-FA1E83504148}" type="datetimeFigureOut">
              <a:rPr lang="es-CL" smtClean="0"/>
              <a:t>29-08-2025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5481F0-E475-2693-9CBA-20EC4E9B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D26540A-867B-6589-948F-8ACFA03F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128F9-DB0E-421B-A74B-0F7A87DA94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2293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D0DEF24-66E6-DD04-82A3-865D62222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82B5-7844-49C1-AA40-FA1E83504148}" type="datetimeFigureOut">
              <a:rPr lang="es-CL" smtClean="0"/>
              <a:t>29-08-2025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D7EF5E4-1F4B-950D-6B8E-22CE4144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1A8B50C-F54F-624C-A329-371EF493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128F9-DB0E-421B-A74B-0F7A87DA94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54203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5C53C8-36F9-D798-A57D-47229BC51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00D3F0-01BB-C3ED-A00F-1DC670E96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698686D-2DE1-C038-8682-2402FBDC1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8060C7-7207-8389-F8F3-048414243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82B5-7844-49C1-AA40-FA1E83504148}" type="datetimeFigureOut">
              <a:rPr lang="es-CL" smtClean="0"/>
              <a:t>29-08-2025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8A744D-0E2F-647B-B73D-4ADD4874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1C2724-E3C6-3868-EBE2-0B841768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128F9-DB0E-421B-A74B-0F7A87DA94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88399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C7C52E-6E52-2B24-75D6-048491451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660835A-3553-4D15-68FC-7CE527A4E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2BBC3F6-1CB4-BA7A-7251-FDF359EC7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DA855F-8230-E70C-C391-B75C6F6F4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82B5-7844-49C1-AA40-FA1E83504148}" type="datetimeFigureOut">
              <a:rPr lang="es-CL" smtClean="0"/>
              <a:t>29-08-2025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D316BA-303C-C307-B1C5-FE74E60F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59A5FA-93E1-5C39-D0E6-DFEC2EB0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128F9-DB0E-421B-A74B-0F7A87DA94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5400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C475A21-5267-4C64-B8DC-EC326086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9FB9AB-A8BE-BB84-4228-1B2EA4D60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077362-2FCF-EAEC-FF76-4BF249AC94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982B5-7844-49C1-AA40-FA1E83504148}" type="datetimeFigureOut">
              <a:rPr lang="es-CL" smtClean="0"/>
              <a:t>29-08-2025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2F2219-2294-2705-89F6-C7751F3D6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A5FCF7-E179-BB46-E653-1E13F4B47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128F9-DB0E-421B-A74B-0F7A87DA94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49402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800BC5CA-7233-F22E-9E10-05BAF8EE3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1" r="9090" b="11185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EB75AC-D217-042F-5736-46D1B11B0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</a:rPr>
              <a:t>Inteligencia Artificial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ACC107-64D5-B11A-8724-E93CB3D25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Tema: Historia, Fundamentos y Aplicaciones Modernas de la IA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Fecha: Lunes 1 de Septiembre, 2025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Horario: 10:50 - 13:30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Docente: Diego Obando</a:t>
            </a:r>
          </a:p>
        </p:txBody>
      </p:sp>
    </p:spTree>
    <p:extLst>
      <p:ext uri="{BB962C8B-B14F-4D97-AF65-F5344CB8AC3E}">
        <p14:creationId xmlns:p14="http://schemas.microsoft.com/office/powerpoint/2010/main" val="3678971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6CCF89-3B54-C90B-DE8B-33D98D4E0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1" y="707132"/>
            <a:ext cx="58305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5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🚀 NACIMIENTO DE LA IA (1950-1969)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3209925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E3752CE5-2663-B2C4-F46A-3F0C6059D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472" y="1069837"/>
            <a:ext cx="4718321" cy="4718321"/>
          </a:xfrm>
          <a:prstGeom prst="rect">
            <a:avLst/>
          </a:prstGeom>
        </p:spPr>
      </p:pic>
      <p:sp>
        <p:nvSpPr>
          <p:cNvPr id="372" name="Rectangle 15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90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890BCB87-818E-C07B-E2D1-92D68E2783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" r="-1" b="-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83B4E5-6F8A-4C87-DD54-4E3F9BEF7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s-CL" sz="5000">
                <a:solidFill>
                  <a:schemeClr val="bg1"/>
                </a:solidFill>
              </a:rPr>
              <a:t>🧪 Test de Turing - 1950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44B50D-C24D-9A63-1153-A823355D9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"Computing Machinery and Intelligence" - ¿Pueden pensar las máquinas?</a:t>
            </a:r>
          </a:p>
          <a:p>
            <a:r>
              <a:rPr lang="es-ES" sz="2000">
                <a:solidFill>
                  <a:schemeClr val="bg1"/>
                </a:solidFill>
              </a:rPr>
              <a:t>Establece el famoso Test de Turing para determinar inteligencia artificial</a:t>
            </a:r>
            <a:endParaRPr lang="es-CL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808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B58805-FCC1-CFCA-7180-FCE1AE512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pt-BR" sz="2900">
                <a:solidFill>
                  <a:schemeClr val="bg1"/>
                </a:solidFill>
              </a:rPr>
              <a:t>🎲 Christopher Strachey - Primer Programa de IA - 1951</a:t>
            </a:r>
            <a:endParaRPr lang="es-CL" sz="290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CD9C74-39AC-E218-C344-86873A0A5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s-CL" sz="2000">
                <a:solidFill>
                  <a:schemeClr val="bg1"/>
                </a:solidFill>
              </a:rPr>
              <a:t>Programa de damas inglesas para computadora Ferranti Mark 1</a:t>
            </a:r>
          </a:p>
          <a:p>
            <a:r>
              <a:rPr lang="es-CL" sz="2000">
                <a:solidFill>
                  <a:schemeClr val="bg1"/>
                </a:solidFill>
              </a:rPr>
              <a:t>Primer programa que exhibe comportamiento "inteligente"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en blanco y negro de un hombre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5F92F561-F7E7-6453-0B3C-75BFA0E88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80"/>
          <a:stretch>
            <a:fillRect/>
          </a:stretch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78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D6657D-FE11-6EC5-C490-91FFC8310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s-CL" sz="2700">
                <a:solidFill>
                  <a:schemeClr val="bg1"/>
                </a:solidFill>
              </a:rPr>
              <a:t>🏛️ Conferencia de Dartmouth - NACIMIENTO OFICIAL DE LA IA - 1956 ⭐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B8742D-9C82-43FD-547C-DD50A70E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John McCarthy acuña el término "Artificial Intelligence"</a:t>
            </a:r>
          </a:p>
          <a:p>
            <a:r>
              <a:rPr lang="es-ES" sz="2000">
                <a:solidFill>
                  <a:schemeClr val="bg1"/>
                </a:solidFill>
              </a:rPr>
              <a:t>Participan: McCarthy, Minsky, Shannon, Rochester</a:t>
            </a:r>
          </a:p>
          <a:p>
            <a:r>
              <a:rPr lang="es-ES" sz="2000">
                <a:solidFill>
                  <a:schemeClr val="bg1"/>
                </a:solidFill>
              </a:rPr>
              <a:t>Se establece la IA como campo académico formal</a:t>
            </a:r>
            <a:endParaRPr lang="es-CL" sz="200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Foto en blanco y negro de un grupo de personas de pie&#10;&#10;Descripción generada automáticamente con confianza media">
            <a:extLst>
              <a:ext uri="{FF2B5EF4-FFF2-40B4-BE49-F238E27FC236}">
                <a16:creationId xmlns:a16="http://schemas.microsoft.com/office/drawing/2014/main" id="{9B6EE46A-F2EA-A8C0-5BD1-D52D90A31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1" r="8661" b="-2"/>
          <a:stretch>
            <a:fillRect/>
          </a:stretch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80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AF8DA-FA60-405B-6368-6F2A4AFB1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0892" y="741391"/>
            <a:ext cx="3269384" cy="1616203"/>
          </a:xfrm>
        </p:spPr>
        <p:txBody>
          <a:bodyPr anchor="b">
            <a:normAutofit/>
          </a:bodyPr>
          <a:lstStyle/>
          <a:p>
            <a:r>
              <a:rPr lang="es-CL" sz="3200"/>
              <a:t>🧮 Perceptrón de Rosenblatt - 1957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E3310B4-740D-5EE5-DE4F-1ED514566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5479" y="1413964"/>
            <a:ext cx="5265411" cy="3447832"/>
          </a:xfrm>
          <a:prstGeom prst="rect">
            <a:avLst/>
          </a:prstGeom>
        </p:spPr>
      </p:pic>
      <p:pic>
        <p:nvPicPr>
          <p:cNvPr id="7" name="Imagen 6" descr="Foto en blanco y negro de un hombre serio&#10;&#10;Descripción generada automáticamente">
            <a:extLst>
              <a:ext uri="{FF2B5EF4-FFF2-40B4-BE49-F238E27FC236}">
                <a16:creationId xmlns:a16="http://schemas.microsoft.com/office/drawing/2014/main" id="{08F6CCC8-7DDF-2549-7A92-296E7CAF5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7" y="1470797"/>
            <a:ext cx="2567308" cy="333416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F39980-B238-215C-ECAD-8E703B412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890" y="2533476"/>
            <a:ext cx="3240264" cy="3447832"/>
          </a:xfrm>
        </p:spPr>
        <p:txBody>
          <a:bodyPr anchor="t">
            <a:normAutofit/>
          </a:bodyPr>
          <a:lstStyle/>
          <a:p>
            <a:r>
              <a:rPr lang="es-ES" sz="2000" dirty="0"/>
              <a:t>Primera implementación exitosa de red neuronal</a:t>
            </a:r>
          </a:p>
          <a:p>
            <a:r>
              <a:rPr lang="es-ES" sz="2000" dirty="0"/>
              <a:t>Capaz de reconocer patrones simples</a:t>
            </a:r>
            <a:endParaRPr lang="es-CL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B241C5-7E45-AD52-638D-31E8FD2BC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9503B28-6749-2F02-0050-2CC7D03CF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3DEE37-9CE7-622C-B750-66998EDC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8594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3D3F6F-7908-8149-3B62-6159EC9C7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s-CL">
                <a:solidFill>
                  <a:schemeClr val="bg1"/>
                </a:solidFill>
              </a:rPr>
              <a:t>📝 LISP - John McCarthy - 1958</a:t>
            </a:r>
          </a:p>
        </p:txBody>
      </p:sp>
      <p:cxnSp>
        <p:nvCxnSpPr>
          <p:cNvPr id="27" name="Straight Connector 2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54B2D2-BB2D-E283-3E5D-418D772E6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Lenguaje de programación diseñado específicamente para IA</a:t>
            </a:r>
          </a:p>
          <a:p>
            <a:r>
              <a:rPr lang="es-ES" sz="2000">
                <a:solidFill>
                  <a:schemeClr val="bg1"/>
                </a:solidFill>
              </a:rPr>
              <a:t>Revoluciona la investigación en IA simbólica</a:t>
            </a:r>
            <a:endParaRPr lang="es-CL" sz="2000">
              <a:solidFill>
                <a:schemeClr val="bg1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134255E-F67B-369B-82A7-87306AD8B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7247" y="369913"/>
            <a:ext cx="2784532" cy="2784532"/>
          </a:xfrm>
          <a:prstGeom prst="rect">
            <a:avLst/>
          </a:prstGeom>
        </p:spPr>
      </p:pic>
      <p:sp>
        <p:nvSpPr>
          <p:cNvPr id="28" name="Rectangle 22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en blanco y negro de un hombre hablando por telefono&#10;&#10;Descripción generada automáticamente con confianza baja">
            <a:extLst>
              <a:ext uri="{FF2B5EF4-FFF2-40B4-BE49-F238E27FC236}">
                <a16:creationId xmlns:a16="http://schemas.microsoft.com/office/drawing/2014/main" id="{729B3351-3F65-7A76-9755-AB70FF94A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715" y="3730267"/>
            <a:ext cx="2784532" cy="278453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92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0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 descr="Una persona en frente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A32E0F2A-B990-AEF9-9F9C-BEAFE9234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r="11903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2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B3DE15-8810-8576-0411-DD55B757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0431"/>
            <a:ext cx="4724400" cy="1466455"/>
          </a:xfrm>
        </p:spPr>
        <p:txBody>
          <a:bodyPr anchor="b">
            <a:normAutofit/>
          </a:bodyPr>
          <a:lstStyle/>
          <a:p>
            <a:r>
              <a:rPr lang="en-US" sz="3100">
                <a:solidFill>
                  <a:schemeClr val="bg1"/>
                </a:solidFill>
              </a:rPr>
              <a:t>📚 Arthur Samuel - "Machine Learning“ - 1959</a:t>
            </a:r>
            <a:endParaRPr lang="es-CL" sz="310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981426-10F5-4A1A-7BDC-AD80A1CBC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492080"/>
            <a:ext cx="4724400" cy="3015849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Acuña el término "Machine Learning"</a:t>
            </a:r>
          </a:p>
          <a:p>
            <a:r>
              <a:rPr lang="es-ES" sz="2000">
                <a:solidFill>
                  <a:schemeClr val="bg1"/>
                </a:solidFill>
              </a:rPr>
              <a:t>Desarrolla programa de damas que mejora jugando</a:t>
            </a:r>
            <a:endParaRPr lang="es-CL" sz="2000">
              <a:solidFill>
                <a:schemeClr val="bg1"/>
              </a:solidFill>
            </a:endParaRP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9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980FE7-D3C5-B0F0-CFCB-0FBC5EDE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s-CL" sz="3800">
                <a:solidFill>
                  <a:schemeClr val="bg1"/>
                </a:solidFill>
              </a:rPr>
              <a:t>💬 ELIZA - Joseph Weizenbaum - 1965</a:t>
            </a:r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57731A-44EE-664E-936A-CBAAC64E5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Primer chatbot de la historia</a:t>
            </a:r>
          </a:p>
          <a:p>
            <a:r>
              <a:rPr lang="es-ES" sz="2000">
                <a:solidFill>
                  <a:schemeClr val="bg1"/>
                </a:solidFill>
              </a:rPr>
              <a:t>Simula conversación con psicoterapeuta</a:t>
            </a:r>
          </a:p>
          <a:p>
            <a:r>
              <a:rPr lang="es-ES" sz="2000">
                <a:solidFill>
                  <a:schemeClr val="bg1"/>
                </a:solidFill>
              </a:rPr>
              <a:t>Demuestra la facilidad para engañar a humanos</a:t>
            </a:r>
            <a:endParaRPr lang="es-CL" sz="2000">
              <a:solidFill>
                <a:schemeClr val="bg1"/>
              </a:solidFill>
            </a:endParaRPr>
          </a:p>
        </p:txBody>
      </p: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E36A104A-9E56-EB3C-F024-8A452F62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3" y="1591711"/>
            <a:ext cx="5666547" cy="367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43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8E5CFFB-8A2D-A101-7613-F3AEACEE1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" t="7016" r="26055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34E7B9-3C50-20F3-8604-94F9C3053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ES" sz="2600">
                <a:solidFill>
                  <a:schemeClr val="bg1"/>
                </a:solidFill>
              </a:rPr>
              <a:t>❄️ Invierno de la IA - Minsky &amp; Papert - 1969</a:t>
            </a:r>
            <a:endParaRPr lang="es-CL" sz="2600">
              <a:solidFill>
                <a:schemeClr val="bg1"/>
              </a:solidFill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2E6952-BE8B-4698-631F-9CFECF936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"Perceptrons" - libro que critica limitaciones de redes neuronales</a:t>
            </a:r>
          </a:p>
          <a:p>
            <a:r>
              <a:rPr lang="es-ES" sz="1700">
                <a:solidFill>
                  <a:schemeClr val="bg1"/>
                </a:solidFill>
              </a:rPr>
              <a:t>Causa primera crisis de financiación en IA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124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agua, sostener, hombre, azul&#10;&#10;Descripción generada automáticamente">
            <a:extLst>
              <a:ext uri="{FF2B5EF4-FFF2-40B4-BE49-F238E27FC236}">
                <a16:creationId xmlns:a16="http://schemas.microsoft.com/office/drawing/2014/main" id="{52D79333-2E31-55B6-2940-25903193D1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F7FDBBE-952B-D0A8-A8A1-A18DED9D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🔬 SISTEMAS EXPERTOS Y CONOCIMIENTO (1970-1989)</a:t>
            </a:r>
          </a:p>
        </p:txBody>
      </p:sp>
    </p:spTree>
    <p:extLst>
      <p:ext uri="{BB962C8B-B14F-4D97-AF65-F5344CB8AC3E}">
        <p14:creationId xmlns:p14="http://schemas.microsoft.com/office/powerpoint/2010/main" val="3747837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3B0201-2CA8-C5AE-7DFB-55184D62F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8348"/>
            <a:ext cx="10515600" cy="861304"/>
          </a:xfrm>
        </p:spPr>
        <p:txBody>
          <a:bodyPr/>
          <a:lstStyle/>
          <a:p>
            <a:pPr marL="0" indent="0" algn="ctr">
              <a:buNone/>
            </a:pPr>
            <a:r>
              <a:rPr lang="es-ES" i="1" dirty="0"/>
              <a:t>"La IA no remplazará a los programadores; los programadores que dominen la IA remplazaran a quienes la ignoren."</a:t>
            </a:r>
            <a:endParaRPr lang="es-CL" i="1" dirty="0"/>
          </a:p>
        </p:txBody>
      </p:sp>
    </p:spTree>
    <p:extLst>
      <p:ext uri="{BB962C8B-B14F-4D97-AF65-F5344CB8AC3E}">
        <p14:creationId xmlns:p14="http://schemas.microsoft.com/office/powerpoint/2010/main" val="3625352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interior, lavabo, espejo, pequeño&#10;&#10;Descripción generada automáticamente">
            <a:extLst>
              <a:ext uri="{FF2B5EF4-FFF2-40B4-BE49-F238E27FC236}">
                <a16:creationId xmlns:a16="http://schemas.microsoft.com/office/drawing/2014/main" id="{B1B9741E-255E-2C90-9893-6D27CAC46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0" t="6003" r="11514" b="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77149B-93A0-E845-239E-D52783A66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 fontScale="90000"/>
          </a:bodyPr>
          <a:lstStyle/>
          <a:p>
            <a:r>
              <a:rPr lang="pt-BR" sz="2800">
                <a:solidFill>
                  <a:schemeClr val="bg1"/>
                </a:solidFill>
              </a:rPr>
              <a:t>🏥 MYCIN - Sistema Experto Médico - 1972</a:t>
            </a:r>
            <a:endParaRPr lang="es-CL" sz="28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122D56-B811-DE1A-4EB7-1990F12C8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Stanford desarrolla sistema para diagnóstico de infecciones</a:t>
            </a:r>
          </a:p>
          <a:p>
            <a:r>
              <a:rPr lang="es-ES" sz="1700">
                <a:solidFill>
                  <a:schemeClr val="bg1"/>
                </a:solidFill>
              </a:rPr>
              <a:t>Introduce razonamiento con incertidumbre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348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 par de personas de pie&#10;&#10;Descripción generada automáticamente con confianza baja">
            <a:extLst>
              <a:ext uri="{FF2B5EF4-FFF2-40B4-BE49-F238E27FC236}">
                <a16:creationId xmlns:a16="http://schemas.microsoft.com/office/drawing/2014/main" id="{E0ABB407-312E-1AB6-297A-2281AF180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2" r="20366" b="909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AD78D6-2D5A-6D1C-8C55-E40A8111E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🤖 SHAKEY el Robot - 1973-1974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03719D-52D7-8A96-767D-6C467BE59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SRI International - primer robot con razonamiento general</a:t>
            </a:r>
          </a:p>
          <a:p>
            <a:r>
              <a:rPr lang="es-ES" sz="1700">
                <a:solidFill>
                  <a:schemeClr val="bg1"/>
                </a:solidFill>
              </a:rPr>
              <a:t>Combina percepción, planificación y ejecución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049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B23F5A17-DB5B-B952-1B9A-C9253FFB3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8" t="9091" r="10215" b="-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0AC14-DADB-E1A9-E147-AF1C32E2D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❄️ Segundo Invierno de la IA - 1974-1980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D7C220-BF0F-C639-4DD1-908B53C5F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Críticas del Informe Lighthill en Reino Unido</a:t>
            </a:r>
          </a:p>
          <a:p>
            <a:r>
              <a:rPr lang="es-ES" sz="1700">
                <a:solidFill>
                  <a:schemeClr val="bg1"/>
                </a:solidFill>
              </a:rPr>
              <a:t>Reducción masiva de financiación gubernamental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381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3DCCE-3952-E583-DEC6-639C22659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s-CL" sz="3200"/>
              <a:t>🔄 Resurgimiento de Redes Neuronales - 1986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23F976-BF59-F518-4D98-7447B64A1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/>
          </a:bodyPr>
          <a:lstStyle/>
          <a:p>
            <a:r>
              <a:rPr lang="es-CL" sz="2000"/>
              <a:t>Rumelhart, Hinton y Williams - algoritmo backpropagation</a:t>
            </a:r>
          </a:p>
          <a:p>
            <a:r>
              <a:rPr lang="es-CL" sz="2000"/>
              <a:t>Renacimiento del conexionismo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A6717719-FA09-940E-0390-EBE58FE5D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883201"/>
            <a:ext cx="5319062" cy="301651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2411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D6CBC1-96C7-59A2-95C9-E2713D0DF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5" y="707132"/>
            <a:ext cx="596979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5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🎯 ERA DE LA COMPETENCIA (1990-2009)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3209925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Forma&#10;&#10;Descripción generada automáticamente con confianza baja">
            <a:extLst>
              <a:ext uri="{FF2B5EF4-FFF2-40B4-BE49-F238E27FC236}">
                <a16:creationId xmlns:a16="http://schemas.microsoft.com/office/drawing/2014/main" id="{0D5273FC-D280-E789-1D2F-8E512929D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472" y="1069837"/>
            <a:ext cx="4718321" cy="47183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43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F269EE-BC26-6523-1B16-4E70FD051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s-CL" sz="2900">
                <a:solidFill>
                  <a:schemeClr val="bg1"/>
                </a:solidFill>
              </a:rPr>
              <a:t>♟️ Deep Blue vs. Kasparov - Primer Enfrentamiento - 1990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F80AE5-22CD-811E-7EF7-736CA253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IBM vs. Campeón Mundial de Ajedrez</a:t>
            </a:r>
          </a:p>
          <a:p>
            <a:r>
              <a:rPr lang="es-ES" sz="2000">
                <a:solidFill>
                  <a:schemeClr val="bg1"/>
                </a:solidFill>
              </a:rPr>
              <a:t>Kasparov gana 4-2</a:t>
            </a:r>
            <a:endParaRPr lang="es-CL" sz="200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Un hombre sentado en un escritorio&#10;&#10;Descripción generada automáticamente">
            <a:extLst>
              <a:ext uri="{FF2B5EF4-FFF2-40B4-BE49-F238E27FC236}">
                <a16:creationId xmlns:a16="http://schemas.microsoft.com/office/drawing/2014/main" id="{9A21465C-8851-FFC1-CE76-0C0D04DEF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3" y="1304045"/>
            <a:ext cx="5666547" cy="42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6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28BB7B-4E2F-6FE9-8D23-8EB6CB9C4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s-CL" sz="3500">
                <a:solidFill>
                  <a:schemeClr val="bg1"/>
                </a:solidFill>
              </a:rPr>
              <a:t>🏆 Deep Blue DERROTA a Kasparov - 1997 ⭐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AF4BE3-757B-CC68-28B3-ED3E9698C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11 de mayo: primer triunfo de IA sobre campeón mundial de ajedrez</a:t>
            </a:r>
          </a:p>
          <a:p>
            <a:r>
              <a:rPr lang="es-ES" sz="2000">
                <a:solidFill>
                  <a:schemeClr val="bg1"/>
                </a:solidFill>
              </a:rPr>
              <a:t>Hito histórico en percepción pública de la IA</a:t>
            </a:r>
          </a:p>
          <a:p>
            <a:r>
              <a:rPr lang="es-ES" sz="2000">
                <a:solidFill>
                  <a:schemeClr val="bg1"/>
                </a:solidFill>
              </a:rPr>
              <a:t>Match final: 3.5-2.5 para Deep Blue</a:t>
            </a:r>
            <a:endParaRPr lang="es-CL" sz="200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Un hombre en frente de una mesa&#10;&#10;Descripción generada automáticamente con confianza baja">
            <a:extLst>
              <a:ext uri="{FF2B5EF4-FFF2-40B4-BE49-F238E27FC236}">
                <a16:creationId xmlns:a16="http://schemas.microsoft.com/office/drawing/2014/main" id="{9FB9F3ED-E8C5-304E-E85C-4EA947A91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3" y="1608622"/>
            <a:ext cx="5666547" cy="36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83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F6D096-6606-07B0-84A6-BB17D64D0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2700">
                <a:solidFill>
                  <a:schemeClr val="bg1"/>
                </a:solidFill>
              </a:rPr>
              <a:t>🧠 Deep Learning Renaissance - Geoffrey Hinton - 2006</a:t>
            </a:r>
            <a:endParaRPr lang="es-CL" sz="2700">
              <a:solidFill>
                <a:schemeClr val="bg1"/>
              </a:solidFill>
            </a:endParaRP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FEB82D-42DF-7156-3AE7-B56F7E90B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"A Fast Learning Algorithm for Deep Belief Nets"</a:t>
            </a:r>
          </a:p>
          <a:p>
            <a:r>
              <a:rPr lang="en-US" sz="2000">
                <a:solidFill>
                  <a:schemeClr val="bg1"/>
                </a:solidFill>
              </a:rPr>
              <a:t>Renacimiento del deep learning moderno</a:t>
            </a:r>
            <a:endParaRPr lang="es-CL" sz="2000">
              <a:solidFill>
                <a:schemeClr val="bg1"/>
              </a:solidFill>
            </a:endParaRP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Un hombre en traje con la boca abierta&#10;&#10;Descripción generada automáticamente">
            <a:extLst>
              <a:ext uri="{FF2B5EF4-FFF2-40B4-BE49-F238E27FC236}">
                <a16:creationId xmlns:a16="http://schemas.microsoft.com/office/drawing/2014/main" id="{F6E3C609-E7BC-64ED-A6E0-388EC3FF9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6" r="9460"/>
          <a:stretch>
            <a:fillRect/>
          </a:stretch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06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CADC92-C624-831C-5035-24D8F568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819"/>
            <a:ext cx="4826795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🌐 ERA DIGITAL Y REDES SOCIALES (2010-2015)</a:t>
            </a:r>
          </a:p>
        </p:txBody>
      </p:sp>
      <p:pic>
        <p:nvPicPr>
          <p:cNvPr id="5" name="Imagen 4" descr="Una calculadora junto a un teclado&#10;&#10;Descripción generada automáticamente con confianza media">
            <a:extLst>
              <a:ext uri="{FF2B5EF4-FFF2-40B4-BE49-F238E27FC236}">
                <a16:creationId xmlns:a16="http://schemas.microsoft.com/office/drawing/2014/main" id="{84B8D20C-A924-DE64-D4C9-9AFCACCF4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" r="24401" b="2"/>
          <a:stretch>
            <a:fillRect/>
          </a:stretch>
        </p:blipFill>
        <p:spPr>
          <a:xfrm>
            <a:off x="6096000" y="841375"/>
            <a:ext cx="5260975" cy="4707593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86A5CBB-E03B-4019-8BCD-78975D39E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4993204-9792-4E61-A83C-73D4379E2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76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946E990-4E13-F079-8263-4CBC06CCD6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071"/>
            <a:ext cx="12192000" cy="685585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89B466-D88A-3235-9C4D-BE4055B42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s-CL" sz="5000">
                <a:solidFill>
                  <a:schemeClr val="bg1"/>
                </a:solidFill>
              </a:rPr>
              <a:t>🔍 Google Image Search - 2010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07DF09-2EB8-A446-40C8-40BDCA5E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s-CL" sz="2000">
                <a:solidFill>
                  <a:schemeClr val="bg1"/>
                </a:solidFill>
              </a:rPr>
              <a:t>Búsqueda por imágenes usando IA</a:t>
            </a:r>
          </a:p>
          <a:p>
            <a:r>
              <a:rPr lang="es-CL" sz="2000">
                <a:solidFill>
                  <a:schemeClr val="bg1"/>
                </a:solidFill>
              </a:rPr>
              <a:t>Reconocimiento visual masivo</a:t>
            </a:r>
          </a:p>
        </p:txBody>
      </p:sp>
    </p:spTree>
    <p:extLst>
      <p:ext uri="{BB962C8B-B14F-4D97-AF65-F5344CB8AC3E}">
        <p14:creationId xmlns:p14="http://schemas.microsoft.com/office/powerpoint/2010/main" val="130916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CEAF05-9886-FF20-57BF-F81E37CFD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Línea de Tiempo: Historia de la Inteligencia Artificial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351362-6E46-7A25-F176-0FD237B2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902" y="3429000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🏛️ FUNDACIONES TEÓRICAS (1843-1949)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717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estante, libro, hombre, tabla&#10;&#10;Descripción generada automáticamente">
            <a:extLst>
              <a:ext uri="{FF2B5EF4-FFF2-40B4-BE49-F238E27FC236}">
                <a16:creationId xmlns:a16="http://schemas.microsoft.com/office/drawing/2014/main" id="{7C421148-BA0C-DA42-FB2E-546678B3B6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D687F83-FE57-77A5-4DFA-F7D528C0C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s-CL" sz="5000">
                <a:solidFill>
                  <a:schemeClr val="bg1"/>
                </a:solidFill>
              </a:rPr>
              <a:t>🧠 IBM Watson vs. Jeopardy! - 2011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8E855C-C927-FC18-DE0B-9FCE4BEB5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Watson derrota a campeones humanos Brad Rutter y Ken Jennings</a:t>
            </a:r>
          </a:p>
          <a:p>
            <a:r>
              <a:rPr lang="es-ES" sz="2000">
                <a:solidFill>
                  <a:schemeClr val="bg1"/>
                </a:solidFill>
              </a:rPr>
              <a:t>Procesamiento de lenguaje natural en TV nacional</a:t>
            </a:r>
            <a:endParaRPr lang="es-CL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57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78F20A-A474-AE4A-C0AB-16D2C23E5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s-CL" sz="4000">
                <a:solidFill>
                  <a:schemeClr val="bg1"/>
                </a:solidFill>
              </a:rPr>
              <a:t>📱 Siri – Apple - 2011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4719AE-325F-20E4-5742-5E1221DDF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4" cy="2454300"/>
          </a:xfrm>
        </p:spPr>
        <p:txBody>
          <a:bodyPr>
            <a:normAutofit/>
          </a:bodyPr>
          <a:lstStyle/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Asistente de voz en iPhone 4S</a:t>
            </a:r>
          </a:p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IA conversacional llega a millones</a:t>
            </a:r>
            <a:endParaRPr lang="es-CL" sz="2400">
              <a:solidFill>
                <a:schemeClr val="bg1">
                  <a:alpha val="8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3029065-28B0-D130-A3D3-72993A6D6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32" y="1627863"/>
            <a:ext cx="4369112" cy="250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46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Esquemático&#10;&#10;Descripción generada automáticamente">
            <a:extLst>
              <a:ext uri="{FF2B5EF4-FFF2-40B4-BE49-F238E27FC236}">
                <a16:creationId xmlns:a16="http://schemas.microsoft.com/office/drawing/2014/main" id="{A9446558-1E2C-86C8-702A-6E30E2402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5" r="23289" b="4287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BF763B-0CFF-900B-5B3B-012D532D6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ES" sz="2400">
                <a:solidFill>
                  <a:schemeClr val="bg1"/>
                </a:solidFill>
              </a:rPr>
              <a:t>🖼️ AlexNet - Revolución en Visión Artificial - 2012 ⭐</a:t>
            </a:r>
            <a:endParaRPr lang="es-CL" sz="24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8E72F1-87DC-4EEC-C3DE-D02F40F48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CL" sz="1700">
                <a:solidFill>
                  <a:schemeClr val="bg1"/>
                </a:solidFill>
              </a:rPr>
              <a:t>Krizhevsky, Sutskever y Hinton</a:t>
            </a:r>
          </a:p>
          <a:p>
            <a:r>
              <a:rPr lang="es-CL" sz="1700">
                <a:solidFill>
                  <a:schemeClr val="bg1"/>
                </a:solidFill>
              </a:rPr>
              <a:t>Gana ImageNet con margen espectacular</a:t>
            </a:r>
          </a:p>
          <a:p>
            <a:r>
              <a:rPr lang="es-CL" sz="1700">
                <a:solidFill>
                  <a:schemeClr val="bg1"/>
                </a:solidFill>
              </a:rPr>
              <a:t>Inicia boom moderno del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984415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interior, tabla, persona, hecho de madera&#10;&#10;Descripción generada automáticamente">
            <a:extLst>
              <a:ext uri="{FF2B5EF4-FFF2-40B4-BE49-F238E27FC236}">
                <a16:creationId xmlns:a16="http://schemas.microsoft.com/office/drawing/2014/main" id="{1A57FB7B-FE5E-8770-559D-36026EB5D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1" r="9090" b="15786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E43C03-AF3D-5E3D-5519-8A90480C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🗣️ Amazon Alexa - 2014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4BF786-8315-42EE-A2EE-C77266979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Dispositivo Echo con asistente de voz</a:t>
            </a:r>
          </a:p>
          <a:p>
            <a:r>
              <a:rPr lang="es-ES" sz="1700">
                <a:solidFill>
                  <a:schemeClr val="bg1"/>
                </a:solidFill>
              </a:rPr>
              <a:t>Populariza IA en el hogar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261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65C58B-07BC-7D6C-05B2-932615EF1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s-CL" sz="3700">
                <a:solidFill>
                  <a:schemeClr val="bg1"/>
                </a:solidFill>
              </a:rPr>
              <a:t>🤖 Microsoft Tay Chatbot (fallido) - 2014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866701-0DF9-A782-CF6B-D56958ABC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Chatbot en Twitter que aprende de interacciones</a:t>
            </a:r>
          </a:p>
          <a:p>
            <a:r>
              <a:rPr lang="es-ES" sz="2000">
                <a:solidFill>
                  <a:schemeClr val="bg1"/>
                </a:solidFill>
              </a:rPr>
              <a:t>Se vuelve ofensivo en 24 horas - lección sobre seguridad en IA</a:t>
            </a:r>
            <a:endParaRPr lang="es-CL" sz="2000">
              <a:solidFill>
                <a:schemeClr val="bg1"/>
              </a:solidFill>
            </a:endParaRPr>
          </a:p>
        </p:txBody>
      </p:sp>
      <p:pic>
        <p:nvPicPr>
          <p:cNvPr id="5" name="Imagen 4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C277072F-4088-5709-B81D-DB221140B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961" y="1332706"/>
            <a:ext cx="5673803" cy="31915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727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1AC7D7DC-0B26-A84A-10E6-410680D226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28E2308-2260-9C9C-51A8-094CA8439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🎨 Generative Adversarial Networks (GANs) - 2014</a:t>
            </a:r>
            <a:endParaRPr lang="es-CL" sz="50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59B1AB-467E-903A-9A51-EB0D2D042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Ian Goodfellow propone GANs</a:t>
            </a:r>
          </a:p>
          <a:p>
            <a:r>
              <a:rPr lang="es-ES" sz="2000">
                <a:solidFill>
                  <a:schemeClr val="bg1"/>
                </a:solidFill>
              </a:rPr>
              <a:t>Revolución en generación de contenido</a:t>
            </a:r>
          </a:p>
          <a:p>
            <a:endParaRPr lang="es-CL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219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36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058D2D-822B-6DBF-B8BA-0505BF16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948" y="717224"/>
            <a:ext cx="6151074" cy="2154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🏆 ERA DE DOMINIO ABSOLUTO (2016-2019)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C4C8A451-B6C1-4CB1-95FC-2DBDEC61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3068597"/>
            <a:ext cx="748602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8439DD6-1CCF-48C6-AF10-B70187930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360607" y="4859086"/>
            <a:ext cx="583139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567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persona, interior, tabla, hombre&#10;&#10;Descripción generada automáticamente">
            <a:extLst>
              <a:ext uri="{FF2B5EF4-FFF2-40B4-BE49-F238E27FC236}">
                <a16:creationId xmlns:a16="http://schemas.microsoft.com/office/drawing/2014/main" id="{AA9E9DC2-F109-603A-AC66-B7BDE4F02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r="14188" b="909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F297CF-A8E9-B79F-DE3D-92C2C925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600">
                <a:solidFill>
                  <a:schemeClr val="bg1"/>
                </a:solidFill>
              </a:rPr>
              <a:t>🀄 AlphaGo vs. Lee Sedol - Marzo 2016 ⭐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E443BF-DDB6-AD65-9B6C-FF9089F9D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DeepMind derrota al campeón mundial de Go 4-1</a:t>
            </a:r>
          </a:p>
          <a:p>
            <a:r>
              <a:rPr lang="es-ES" sz="1700">
                <a:solidFill>
                  <a:schemeClr val="bg1"/>
                </a:solidFill>
              </a:rPr>
              <a:t>Juego considerado imposible para IA durante décadas</a:t>
            </a:r>
          </a:p>
          <a:p>
            <a:r>
              <a:rPr lang="es-ES" sz="1700">
                <a:solidFill>
                  <a:schemeClr val="bg1"/>
                </a:solidFill>
              </a:rPr>
              <a:t>200 millones de espectadores en directo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339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a carretera con coches&#10;&#10;Descripción generada automáticamente">
            <a:extLst>
              <a:ext uri="{FF2B5EF4-FFF2-40B4-BE49-F238E27FC236}">
                <a16:creationId xmlns:a16="http://schemas.microsoft.com/office/drawing/2014/main" id="{7C77AD79-2696-68F8-3E1E-CD19C290F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5589" b="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4758C6-21D2-F54D-ED3E-E7CA17A17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🚗 Tesla Autopilot - 2016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F25597-7B6B-C68A-0449-2A5F36D21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Primer sistema comercial de conducción semi-autónoma</a:t>
            </a:r>
          </a:p>
          <a:p>
            <a:r>
              <a:rPr lang="es-ES" sz="1700">
                <a:solidFill>
                  <a:schemeClr val="bg1"/>
                </a:solidFill>
              </a:rPr>
              <a:t>Elon Musk promete FSD "el próximo año"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276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A1353-172C-2412-5C7D-6CD72B73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2700">
                <a:solidFill>
                  <a:schemeClr val="bg1"/>
                </a:solidFill>
              </a:rPr>
              <a:t>🧠 Transformer Architecture - "Attention Is All You Need“ - 2017</a:t>
            </a:r>
            <a:endParaRPr lang="es-CL" sz="2700">
              <a:solidFill>
                <a:schemeClr val="bg1"/>
              </a:solidFill>
            </a:endParaRP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47D827-5A1E-79CE-CC7D-99ED14533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Google </a:t>
            </a:r>
            <a:r>
              <a:rPr lang="es-ES" sz="2000" dirty="0" err="1">
                <a:solidFill>
                  <a:schemeClr val="bg1"/>
                </a:solidFill>
              </a:rPr>
              <a:t>Research</a:t>
            </a:r>
            <a:r>
              <a:rPr lang="es-ES" sz="2000" dirty="0">
                <a:solidFill>
                  <a:schemeClr val="bg1"/>
                </a:solidFill>
              </a:rPr>
              <a:t> - </a:t>
            </a:r>
            <a:r>
              <a:rPr lang="es-ES" sz="2000" dirty="0" err="1">
                <a:solidFill>
                  <a:schemeClr val="bg1"/>
                </a:solidFill>
              </a:rPr>
              <a:t>Vaswani</a:t>
            </a:r>
            <a:r>
              <a:rPr lang="es-ES" sz="2000" dirty="0">
                <a:solidFill>
                  <a:schemeClr val="bg1"/>
                </a:solidFill>
              </a:rPr>
              <a:t> et al.</a:t>
            </a:r>
          </a:p>
          <a:p>
            <a:r>
              <a:rPr lang="es-ES" b="1" dirty="0">
                <a:solidFill>
                  <a:schemeClr val="bg1"/>
                </a:solidFill>
              </a:rPr>
              <a:t>Base de todos los LLMs modernos</a:t>
            </a: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1F197180-9ED3-F3CC-3BBA-281C30696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40" y="414879"/>
            <a:ext cx="5666547" cy="60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0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13DB607-7C10-205F-567B-424876C561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" r="333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241437-3A82-02FC-5372-A94CCC426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L" sz="4100">
                <a:solidFill>
                  <a:srgbClr val="FFFFFF"/>
                </a:solidFill>
              </a:rPr>
              <a:t>📜 Ada Lovelace - Primera Programadora - 1843</a:t>
            </a:r>
            <a:br>
              <a:rPr lang="es-CL" sz="4100">
                <a:solidFill>
                  <a:srgbClr val="FFFFFF"/>
                </a:solidFill>
              </a:rPr>
            </a:br>
            <a:endParaRPr lang="es-CL" sz="41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C2E194-E051-F849-9550-43112A880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ES" sz="2200" b="1" dirty="0">
                <a:solidFill>
                  <a:srgbClr val="FFFFFF"/>
                </a:solidFill>
              </a:rPr>
              <a:t>Pionera de la programación (1815-1852)</a:t>
            </a:r>
            <a:r>
              <a:rPr lang="es-ES" sz="2200" dirty="0">
                <a:solidFill>
                  <a:srgbClr val="FFFFFF"/>
                </a:solidFill>
              </a:rPr>
              <a:t> Matemática británica considerada la primera programadora de la historia, hija del poeta Lord Byron.</a:t>
            </a:r>
          </a:p>
          <a:p>
            <a:r>
              <a:rPr lang="es-ES" sz="2200" b="1" dirty="0">
                <a:solidFill>
                  <a:srgbClr val="FFFFFF"/>
                </a:solidFill>
              </a:rPr>
              <a:t>Colaboración con</a:t>
            </a:r>
            <a:r>
              <a:rPr lang="es-ES" sz="2200" dirty="0">
                <a:solidFill>
                  <a:srgbClr val="FFFFFF"/>
                </a:solidFill>
              </a:rPr>
              <a:t> </a:t>
            </a:r>
            <a:r>
              <a:rPr lang="es-ES" sz="2200" b="1" dirty="0">
                <a:solidFill>
                  <a:srgbClr val="FFFFFF"/>
                </a:solidFill>
              </a:rPr>
              <a:t>Charles Babbage</a:t>
            </a:r>
            <a:r>
              <a:rPr lang="es-ES" sz="2200" dirty="0">
                <a:solidFill>
                  <a:srgbClr val="FFFFFF"/>
                </a:solidFill>
              </a:rPr>
              <a:t> Trabajó con Babbage en la Máquina Analítica, el primer diseño de computadora mecánica de propósito general.</a:t>
            </a:r>
          </a:p>
          <a:p>
            <a:r>
              <a:rPr lang="es-ES" sz="2200" b="1" dirty="0">
                <a:solidFill>
                  <a:srgbClr val="FFFFFF"/>
                </a:solidFill>
              </a:rPr>
              <a:t>El primer algoritmo</a:t>
            </a:r>
            <a:r>
              <a:rPr lang="es-ES" sz="2200" dirty="0">
                <a:solidFill>
                  <a:srgbClr val="FFFFFF"/>
                </a:solidFill>
              </a:rPr>
              <a:t> Escribió lo que se considera el primer programa de computadora: un algoritmo para calcular los números de Bernoulli.</a:t>
            </a:r>
          </a:p>
          <a:p>
            <a:r>
              <a:rPr lang="es-ES" sz="2200" b="1" dirty="0">
                <a:solidFill>
                  <a:srgbClr val="FFFFFF"/>
                </a:solidFill>
              </a:rPr>
              <a:t>Visión futurista</a:t>
            </a:r>
            <a:r>
              <a:rPr lang="es-ES" sz="2200" dirty="0">
                <a:solidFill>
                  <a:srgbClr val="FFFFFF"/>
                </a:solidFill>
              </a:rPr>
              <a:t> Previó que las máquinas podrían ir más allá de los cálculos numéricos y procesar música, arte y símbolos, anticipando la computación moderna.</a:t>
            </a:r>
          </a:p>
          <a:p>
            <a:r>
              <a:rPr lang="es-ES" sz="2200" dirty="0">
                <a:solidFill>
                  <a:srgbClr val="FFFFFF"/>
                </a:solidFill>
              </a:rPr>
              <a:t>Su contribución más famosa son sus "Notas" sobre la Máquina Analítica, donde demostró una comprensión extraordinaria del potencial de la computación un siglo antes de que existieran las computadoras modernas.</a:t>
            </a:r>
          </a:p>
        </p:txBody>
      </p:sp>
    </p:spTree>
    <p:extLst>
      <p:ext uri="{BB962C8B-B14F-4D97-AF65-F5344CB8AC3E}">
        <p14:creationId xmlns:p14="http://schemas.microsoft.com/office/powerpoint/2010/main" val="2222239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interior, objeto, tabla, pastel&#10;&#10;Descripción generada automáticamente">
            <a:extLst>
              <a:ext uri="{FF2B5EF4-FFF2-40B4-BE49-F238E27FC236}">
                <a16:creationId xmlns:a16="http://schemas.microsoft.com/office/drawing/2014/main" id="{22974638-FA80-95F1-742C-A3B2600F3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t="9091" r="25773" b="-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0D3546-4C27-1B70-14E9-8C31D581D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400">
                <a:solidFill>
                  <a:schemeClr val="bg1"/>
                </a:solidFill>
              </a:rPr>
              <a:t>🀄 AlphaGo Zero - Aprendizaje desde Cero - 2017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1D28BB-2E1A-06BD-3CCC-E490EC197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Aprende Go solo jugando contra sí mismo</a:t>
            </a:r>
          </a:p>
          <a:p>
            <a:r>
              <a:rPr lang="es-ES" sz="1700">
                <a:solidFill>
                  <a:schemeClr val="bg1"/>
                </a:solidFill>
              </a:rPr>
              <a:t>Supera a AlphaGo original en 40 días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531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8D1C75E3-F29D-E19F-649A-3788D37AD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6" t="7581" r="27066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CFB577-4103-5541-9FAB-303863DE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🎮 OpenAI Five - Dota 2 - 2018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984DBE-F86C-9684-2BDF-280AF7448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Derrota a equipos profesionales en Dota 2</a:t>
            </a:r>
          </a:p>
          <a:p>
            <a:r>
              <a:rPr lang="es-ES" sz="1700">
                <a:solidFill>
                  <a:schemeClr val="bg1"/>
                </a:solidFill>
              </a:rPr>
              <a:t>IA domina juegos de estrategia en equipo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075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E986E994-F303-3D83-E359-464C86358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1" t="9091" r="21630" b="-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405520-9FC4-A43E-C33E-F94FECB5A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📝 BERT – Google - 2018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FAC8FF-8CF8-E5CA-2108-54C7E64A6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CL" sz="1700">
                <a:solidFill>
                  <a:schemeClr val="bg1"/>
                </a:solidFill>
              </a:rPr>
              <a:t>Bidirectional Encoder Representations from Transformers</a:t>
            </a:r>
          </a:p>
          <a:p>
            <a:r>
              <a:rPr lang="es-CL" sz="1700">
                <a:solidFill>
                  <a:schemeClr val="bg1"/>
                </a:solidFill>
              </a:rPr>
              <a:t>Avance masivo en comprensión del lenguaje</a:t>
            </a:r>
          </a:p>
        </p:txBody>
      </p:sp>
    </p:spTree>
    <p:extLst>
      <p:ext uri="{BB962C8B-B14F-4D97-AF65-F5344CB8AC3E}">
        <p14:creationId xmlns:p14="http://schemas.microsoft.com/office/powerpoint/2010/main" val="2902396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DC5A2F8-A388-D445-8AA2-4ADC1D68AB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3" b="5446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8D685B4-747A-0AE4-5BD6-7A582C8F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s-CL" sz="5000">
                <a:solidFill>
                  <a:schemeClr val="bg1"/>
                </a:solidFill>
              </a:rPr>
              <a:t>🎨 GPT-1 – OpenAI - 2018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C335D-9FF2-E7C7-69AD-78DC24828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s-CL" sz="2000">
                <a:solidFill>
                  <a:schemeClr val="bg1"/>
                </a:solidFill>
              </a:rPr>
              <a:t>Generative Pre-trained Transformer</a:t>
            </a:r>
          </a:p>
          <a:p>
            <a:r>
              <a:rPr lang="es-CL" sz="2000">
                <a:solidFill>
                  <a:schemeClr val="bg1"/>
                </a:solidFill>
              </a:rPr>
              <a:t>117M parámetros - inicio de la era GPT</a:t>
            </a:r>
          </a:p>
        </p:txBody>
      </p:sp>
    </p:spTree>
    <p:extLst>
      <p:ext uri="{BB962C8B-B14F-4D97-AF65-F5344CB8AC3E}">
        <p14:creationId xmlns:p14="http://schemas.microsoft.com/office/powerpoint/2010/main" val="2336939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51BDFCE-07F5-8DB3-7E5D-AD23FBC87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r="27886" b="1603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6F9B7E-A048-B0D6-653D-30A189C6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ES" sz="2400">
                <a:solidFill>
                  <a:schemeClr val="bg1"/>
                </a:solidFill>
              </a:rPr>
              <a:t>📝 GPT-2 - "Demasiado Peligroso para Liberar“ - 2019</a:t>
            </a:r>
            <a:endParaRPr lang="es-CL" sz="24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CA0597-B7A9-1385-5157-431D11926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CL" sz="1700">
                <a:solidFill>
                  <a:schemeClr val="bg1"/>
                </a:solidFill>
              </a:rPr>
              <a:t>1.5B parámetros</a:t>
            </a:r>
          </a:p>
          <a:p>
            <a:r>
              <a:rPr lang="es-CL" sz="1700">
                <a:solidFill>
                  <a:schemeClr val="bg1"/>
                </a:solidFill>
              </a:rPr>
              <a:t>OpenAI inicialmente se niega a liberarlo completamente</a:t>
            </a:r>
          </a:p>
          <a:p>
            <a:r>
              <a:rPr lang="es-CL" sz="1700">
                <a:solidFill>
                  <a:schemeClr val="bg1"/>
                </a:solidFill>
              </a:rPr>
              <a:t>Genera texto indistinguible de humano</a:t>
            </a:r>
          </a:p>
        </p:txBody>
      </p:sp>
    </p:spTree>
    <p:extLst>
      <p:ext uri="{BB962C8B-B14F-4D97-AF65-F5344CB8AC3E}">
        <p14:creationId xmlns:p14="http://schemas.microsoft.com/office/powerpoint/2010/main" val="3966680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Interfaz de usuario gráfica, Mapa&#10;&#10;Descripción generada automáticamente">
            <a:extLst>
              <a:ext uri="{FF2B5EF4-FFF2-40B4-BE49-F238E27FC236}">
                <a16:creationId xmlns:a16="http://schemas.microsoft.com/office/drawing/2014/main" id="{4D961C49-02F8-AA51-5463-911604A1A3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7" r="1735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DFB82D1-9879-F25F-3C84-AF5A00E32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s-CL" sz="5000">
                <a:solidFill>
                  <a:schemeClr val="bg1"/>
                </a:solidFill>
              </a:rPr>
              <a:t>⭐ StarCraft II – AlphaStar - 2019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ED4BF4-365D-994D-A054-1584A6450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DeepMind alcanza nivel Grandmaster</a:t>
            </a:r>
          </a:p>
          <a:p>
            <a:r>
              <a:rPr lang="es-ES" sz="2000">
                <a:solidFill>
                  <a:schemeClr val="bg1"/>
                </a:solidFill>
              </a:rPr>
              <a:t>Domina uno de los videojuegos más complejos</a:t>
            </a:r>
            <a:endParaRPr lang="es-CL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649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8A50A7-ED16-88DB-A8E6-2DFABF4B0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>
                <a:solidFill>
                  <a:schemeClr val="bg1"/>
                </a:solidFill>
              </a:rPr>
              <a:t>💥 EXPLOSIÓN DE LA IA GENERATIVA (2020-2023)</a:t>
            </a:r>
          </a:p>
        </p:txBody>
      </p:sp>
      <p:pic>
        <p:nvPicPr>
          <p:cNvPr id="5" name="Imagen 4" descr="Ratón de computadora&#10;&#10;Descripción generada automáticamente con confianza media">
            <a:extLst>
              <a:ext uri="{FF2B5EF4-FFF2-40B4-BE49-F238E27FC236}">
                <a16:creationId xmlns:a16="http://schemas.microsoft.com/office/drawing/2014/main" id="{6CBB9FF1-9559-628E-0E59-E2C682B9ED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8" r="9107"/>
          <a:stretch>
            <a:fillRect/>
          </a:stretch>
        </p:blipFill>
        <p:spPr>
          <a:xfrm>
            <a:off x="5800734" y="1057275"/>
            <a:ext cx="5917401" cy="47434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tabla, azul, jugador, pelota&#10;&#10;Descripción generada automáticamente">
            <a:extLst>
              <a:ext uri="{FF2B5EF4-FFF2-40B4-BE49-F238E27FC236}">
                <a16:creationId xmlns:a16="http://schemas.microsoft.com/office/drawing/2014/main" id="{1E0E0867-588C-DAA1-116D-D3596CDB4C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1DBBC5-EF2A-76B5-C7FF-D1A83EBB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s-CL" sz="5000">
                <a:solidFill>
                  <a:schemeClr val="bg1"/>
                </a:solidFill>
              </a:rPr>
              <a:t>🧠 GPT-3 - 175B Parámetros - 2020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0A6094-0AD5-A343-9B0F-F4FDC3176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OpenAI lanza uno de los modelos LLM más grandes hasta la fecha</a:t>
            </a:r>
          </a:p>
          <a:p>
            <a:r>
              <a:rPr lang="es-ES" sz="2000" dirty="0">
                <a:solidFill>
                  <a:schemeClr val="bg1"/>
                </a:solidFill>
              </a:rPr>
              <a:t>Capacidades emergentes sorprendentes</a:t>
            </a:r>
          </a:p>
          <a:p>
            <a:r>
              <a:rPr lang="es-ES" sz="2000" dirty="0">
                <a:solidFill>
                  <a:schemeClr val="bg1"/>
                </a:solidFill>
              </a:rPr>
              <a:t>API beta causa sensación</a:t>
            </a:r>
            <a:endParaRPr lang="es-C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131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8DBC12-252E-8A7D-D9DA-8BEE0268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s-CL">
                <a:solidFill>
                  <a:schemeClr val="bg1"/>
                </a:solidFill>
              </a:rPr>
              <a:t>🖼️ DALL-E – OpenAI - 2021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3E50A6-28C9-AF59-EBFF-26D2FDA0C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IA que genera imágenes desde texto</a:t>
            </a:r>
          </a:p>
          <a:p>
            <a:r>
              <a:rPr lang="es-ES" sz="2000">
                <a:solidFill>
                  <a:schemeClr val="bg1"/>
                </a:solidFill>
              </a:rPr>
              <a:t>"Un aguacate en una silla, estilo renacimiento"</a:t>
            </a:r>
            <a:endParaRPr lang="es-CL" sz="2000">
              <a:solidFill>
                <a:schemeClr val="bg1"/>
              </a:solidFill>
            </a:endParaRPr>
          </a:p>
        </p:txBody>
      </p:sp>
      <p:pic>
        <p:nvPicPr>
          <p:cNvPr id="5" name="Imagen 4" descr="Imagen que contiene interior, pequeño, silla, verde&#10;&#10;Descripción generada automáticamente">
            <a:extLst>
              <a:ext uri="{FF2B5EF4-FFF2-40B4-BE49-F238E27FC236}">
                <a16:creationId xmlns:a16="http://schemas.microsoft.com/office/drawing/2014/main" id="{970426A0-1A24-7ACA-F93B-85F5BE4D3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087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Texto&#10;&#10;Descripción generada automáticamente con confianza baja">
            <a:extLst>
              <a:ext uri="{FF2B5EF4-FFF2-40B4-BE49-F238E27FC236}">
                <a16:creationId xmlns:a16="http://schemas.microsoft.com/office/drawing/2014/main" id="{95CD6FE5-88FE-0574-B45B-39FD2FDD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5209CCE-8ADD-D426-CE0E-D799833E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s-CL" sz="5000">
                <a:solidFill>
                  <a:schemeClr val="bg1"/>
                </a:solidFill>
              </a:rPr>
              <a:t>🧬 AlphaFold 2 - Estructura de Proteínas - 2021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88588D-182A-86A0-F2E6-1EE499520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DeepMind resuelve problema de 50 años en biología</a:t>
            </a:r>
          </a:p>
          <a:p>
            <a:r>
              <a:rPr lang="es-ES" sz="2000">
                <a:solidFill>
                  <a:schemeClr val="bg1"/>
                </a:solidFill>
              </a:rPr>
              <a:t>Predicción de estructura proteica con precisión atómica</a:t>
            </a:r>
            <a:endParaRPr lang="es-CL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771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Foto en blanco y negro de un hombre con traje y corbata&#10;&#10;Descripción generada automáticamente">
            <a:extLst>
              <a:ext uri="{FF2B5EF4-FFF2-40B4-BE49-F238E27FC236}">
                <a16:creationId xmlns:a16="http://schemas.microsoft.com/office/drawing/2014/main" id="{4B77CD11-41EB-C9FA-CEA8-EFECCD28E1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2AB1C92-3B52-AA28-F15C-B60F9BAF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s-ES" sz="4600">
                <a:solidFill>
                  <a:schemeClr val="bg1"/>
                </a:solidFill>
              </a:rPr>
              <a:t>🔢 Alan Turing - La Máquina Universal - 1936</a:t>
            </a:r>
            <a:br>
              <a:rPr lang="es-ES" sz="4600">
                <a:solidFill>
                  <a:schemeClr val="bg1"/>
                </a:solidFill>
              </a:rPr>
            </a:br>
            <a:endParaRPr lang="es-CL" sz="46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204455-E9F6-21AD-8ED3-5F9C3EC05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Propone la "Máquina de Turing" - concepto fundamental de computación</a:t>
            </a:r>
          </a:p>
          <a:p>
            <a:r>
              <a:rPr lang="es-ES" sz="2000">
                <a:solidFill>
                  <a:schemeClr val="bg1"/>
                </a:solidFill>
              </a:rPr>
              <a:t>Establece los fundamentos teóricos de la ciencia de la computación</a:t>
            </a:r>
            <a:endParaRPr lang="es-CL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0970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cono&#10;&#10;Descripción generada automáticamente con confianza baja">
            <a:extLst>
              <a:ext uri="{FF2B5EF4-FFF2-40B4-BE49-F238E27FC236}">
                <a16:creationId xmlns:a16="http://schemas.microsoft.com/office/drawing/2014/main" id="{AD0DEDA6-8E59-FBE6-AF71-AAF599E523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8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2EED59C-D22D-C5FA-F578-499CA622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s-CL" sz="5000">
                <a:solidFill>
                  <a:schemeClr val="bg1"/>
                </a:solidFill>
              </a:rPr>
              <a:t>💻 GitHub Copilot - 2021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46A95D-8C73-4D24-7363-B0A7AB87C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s-CL" sz="2000">
                <a:solidFill>
                  <a:schemeClr val="bg1"/>
                </a:solidFill>
              </a:rPr>
              <a:t>IA que escribe código</a:t>
            </a:r>
          </a:p>
          <a:p>
            <a:r>
              <a:rPr lang="es-CL" sz="2000">
                <a:solidFill>
                  <a:schemeClr val="bg1"/>
                </a:solidFill>
              </a:rPr>
              <a:t>Transforma la programación</a:t>
            </a:r>
          </a:p>
        </p:txBody>
      </p:sp>
    </p:spTree>
    <p:extLst>
      <p:ext uri="{BB962C8B-B14F-4D97-AF65-F5344CB8AC3E}">
        <p14:creationId xmlns:p14="http://schemas.microsoft.com/office/powerpoint/2010/main" val="1490241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1E04DF5-308E-3208-EF6A-B5C8AC5BF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4" r="45987" b="1688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DFCEC-3E20-9BC4-792E-E8F830024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600">
                <a:solidFill>
                  <a:schemeClr val="bg1"/>
                </a:solidFill>
              </a:rPr>
              <a:t>🤖 Blake Lemoine y LaMDA - Junio 2022 ⭐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804948-AC07-411F-BBC6-CACFD1AC7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Ingeniero de Google afirma que LaMDA es consciente</a:t>
            </a:r>
          </a:p>
          <a:p>
            <a:r>
              <a:rPr lang="es-ES" sz="1700">
                <a:solidFill>
                  <a:schemeClr val="bg1"/>
                </a:solidFill>
              </a:rPr>
              <a:t>Puesto en licencia administrativa el 6 de junio</a:t>
            </a:r>
          </a:p>
          <a:p>
            <a:r>
              <a:rPr lang="es-ES" sz="1700">
                <a:solidFill>
                  <a:schemeClr val="bg1"/>
                </a:solidFill>
              </a:rPr>
              <a:t>Despedido en julio por violación de confidencialidad</a:t>
            </a:r>
          </a:p>
          <a:p>
            <a:r>
              <a:rPr lang="es-ES" sz="1700">
                <a:solidFill>
                  <a:schemeClr val="bg1"/>
                </a:solidFill>
              </a:rPr>
              <a:t>Debate mundial sobre consciencia en IA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881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42EAB3BC-4419-3D7C-C462-333344FF9B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31DCA3-6939-9AF7-7137-EF8955F5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fr-FR" sz="5000">
                <a:solidFill>
                  <a:schemeClr val="bg1"/>
                </a:solidFill>
              </a:rPr>
              <a:t>🎨 Stable Diffusion - Open Source - Agosto 2022</a:t>
            </a:r>
            <a:endParaRPr lang="es-CL" sz="5000">
              <a:solidFill>
                <a:schemeClr val="bg1"/>
              </a:solidFill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0D2568-66A8-3B99-30C0-5A4D854DE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Primera IA generativa de imágenes verdaderamente abierta</a:t>
            </a:r>
          </a:p>
          <a:p>
            <a:r>
              <a:rPr lang="es-ES" sz="2000">
                <a:solidFill>
                  <a:schemeClr val="bg1"/>
                </a:solidFill>
              </a:rPr>
              <a:t>Democratiza la creación de arte con IA</a:t>
            </a:r>
            <a:endParaRPr lang="es-CL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834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F7F5E0F-E593-A8B9-24F2-4C3DEDE6A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" r="25507" b="9090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2F6CD9-C7B5-245E-5C3A-62EFA68D5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ES" sz="2400">
                <a:solidFill>
                  <a:schemeClr val="bg1"/>
                </a:solidFill>
              </a:rPr>
              <a:t>💬 ChatGPT CAMBIA EL MUNDO - Noviembre 30, 2022 ⭐</a:t>
            </a:r>
            <a:endParaRPr lang="es-CL" sz="24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A3B87A-442F-16A7-B89A-D03D7376E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OpenAI lanza ChatGPT basado en GPT-3.5</a:t>
            </a:r>
          </a:p>
          <a:p>
            <a:r>
              <a:rPr lang="es-ES" sz="1700">
                <a:solidFill>
                  <a:schemeClr val="bg1"/>
                </a:solidFill>
              </a:rPr>
              <a:t>1 millón de usuarios en 5 días</a:t>
            </a:r>
          </a:p>
          <a:p>
            <a:r>
              <a:rPr lang="es-ES" sz="1700">
                <a:solidFill>
                  <a:schemeClr val="bg1"/>
                </a:solidFill>
              </a:rPr>
              <a:t>100 millones de usuarios en 2 meses</a:t>
            </a:r>
          </a:p>
          <a:p>
            <a:r>
              <a:rPr lang="es-ES" sz="1700">
                <a:solidFill>
                  <a:schemeClr val="bg1"/>
                </a:solidFill>
              </a:rPr>
              <a:t>Aplicación de consumo de más rápido crecimiento en la historia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0071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E1C921-8FCE-75C6-B3BD-770185A0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67" y="1397120"/>
            <a:ext cx="4707671" cy="1225650"/>
          </a:xfrm>
        </p:spPr>
        <p:txBody>
          <a:bodyPr anchor="b">
            <a:normAutofit/>
          </a:bodyPr>
          <a:lstStyle/>
          <a:p>
            <a:r>
              <a:rPr lang="es-CL" sz="3500">
                <a:solidFill>
                  <a:schemeClr val="bg1"/>
                </a:solidFill>
              </a:rPr>
              <a:t>🤖 Bing Chat – Microsoft - Febrero 2023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B1B4E2-EADD-8D7C-D2FE-8A2E56075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67" y="2891752"/>
            <a:ext cx="4707671" cy="2334517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Integra GPT-4 en Bing</a:t>
            </a:r>
          </a:p>
          <a:p>
            <a:r>
              <a:rPr lang="es-ES" sz="2000">
                <a:solidFill>
                  <a:schemeClr val="bg1"/>
                </a:solidFill>
              </a:rPr>
              <a:t>"Sydney" muestra personalidad inquietante en conversaciones</a:t>
            </a:r>
            <a:endParaRPr lang="es-CL" sz="2000">
              <a:solidFill>
                <a:schemeClr val="bg1"/>
              </a:solidFill>
            </a:endParaRPr>
          </a:p>
        </p:txBody>
      </p:sp>
      <p:pic>
        <p:nvPicPr>
          <p:cNvPr id="9" name="Imagen 8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45803FF-6D68-28AD-88AF-184E8F9B5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1" r="10973" b="-1"/>
          <a:stretch>
            <a:fillRect/>
          </a:stretch>
        </p:blipFill>
        <p:spPr>
          <a:xfrm>
            <a:off x="6735467" y="977900"/>
            <a:ext cx="5037433" cy="4826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797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F768DCF5-BAF9-59C3-4F6C-F27FD3AA6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0" t="6592" r="37791" b="-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267223-2143-2966-B65D-F383D5CE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🦙 THE GREAT LLAMA LEAK - Marzo 3, 2023 ⭐</a:t>
            </a:r>
            <a:br>
              <a:rPr lang="en-US" sz="2400">
                <a:solidFill>
                  <a:schemeClr val="bg1"/>
                </a:solidFill>
              </a:rPr>
            </a:br>
            <a:endParaRPr lang="es-CL" sz="240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619261-47BB-96BC-DFF8-086A3CD7E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Usuario 'llamanon' filtra LLaMA de Meta en 4chan /g/</a:t>
            </a:r>
          </a:p>
          <a:p>
            <a:r>
              <a:rPr lang="es-ES" sz="1700">
                <a:solidFill>
                  <a:schemeClr val="bg1"/>
                </a:solidFill>
              </a:rPr>
              <a:t>Torrent con pesos del modelo disponible públicamente</a:t>
            </a:r>
          </a:p>
          <a:p>
            <a:r>
              <a:rPr lang="es-ES" sz="1700">
                <a:solidFill>
                  <a:schemeClr val="bg1"/>
                </a:solidFill>
              </a:rPr>
              <a:t>Alguien intenta agregar enlace magnético al repo oficial de GitHub</a:t>
            </a:r>
          </a:p>
          <a:p>
            <a:r>
              <a:rPr lang="es-ES" sz="1700">
                <a:solidFill>
                  <a:schemeClr val="bg1"/>
                </a:solidFill>
              </a:rPr>
              <a:t>Inicia era de modelos open-source accesibles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0812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2992B7C0-BF1F-7A8E-0564-65CB8B57C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712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ABD00B88-B943-E497-FC87-BAB119C01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" r="25101" b="2966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5A1462-21B8-4257-115B-D510F878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600">
                <a:solidFill>
                  <a:schemeClr val="bg1"/>
                </a:solidFill>
              </a:rPr>
              <a:t>🧠 GPT-4 – Multimodal - Marzo 14, 2023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571728-A8AB-D7A3-D0A5-05CFF98AD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Acepta texto e imágenes</a:t>
            </a:r>
          </a:p>
          <a:p>
            <a:r>
              <a:rPr lang="es-ES" sz="1700">
                <a:solidFill>
                  <a:schemeClr val="bg1"/>
                </a:solidFill>
              </a:rPr>
              <a:t>Pasa exámenes profesionales (SAT, BAR, etc.)</a:t>
            </a:r>
          </a:p>
          <a:p>
            <a:r>
              <a:rPr lang="es-ES" sz="1700">
                <a:solidFill>
                  <a:schemeClr val="bg1"/>
                </a:solidFill>
              </a:rPr>
              <a:t>Capacidades dramáticamente mejoradas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538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 hombre con un traje de color negro&#10;&#10;Descripción generada automáticamente">
            <a:extLst>
              <a:ext uri="{FF2B5EF4-FFF2-40B4-BE49-F238E27FC236}">
                <a16:creationId xmlns:a16="http://schemas.microsoft.com/office/drawing/2014/main" id="{4759A268-24F1-8D7C-4355-29177BD3D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3" r="22813" b="909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972E18-1380-9011-C3FB-5C652933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600">
                <a:solidFill>
                  <a:schemeClr val="bg1"/>
                </a:solidFill>
              </a:rPr>
              <a:t>⚠️ Carta Abierta: Pausa en IA - Marzo 2023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FABC90-AFEA-629F-9A18-6686EAF3E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Elon Musk, Steve Wozniak y 1000+ expertos</a:t>
            </a:r>
          </a:p>
          <a:p>
            <a:r>
              <a:rPr lang="es-ES" sz="1700">
                <a:solidFill>
                  <a:schemeClr val="bg1"/>
                </a:solidFill>
              </a:rPr>
              <a:t>Piden pausa de 6 meses en entrenamiento de IA</a:t>
            </a:r>
          </a:p>
          <a:p>
            <a:r>
              <a:rPr lang="es-ES" sz="1700">
                <a:solidFill>
                  <a:schemeClr val="bg1"/>
                </a:solidFill>
              </a:rPr>
              <a:t>Preocupaciones sobre seguridad y control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163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Una imagen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7A2EECAC-5599-48FF-0E81-08A28CDCF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12C28D6-31C9-8FE8-256D-5E92D1A36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🐲 CHINA ENTRA AL JUEGO (2016-2022)</a:t>
            </a:r>
          </a:p>
        </p:txBody>
      </p:sp>
    </p:spTree>
    <p:extLst>
      <p:ext uri="{BB962C8B-B14F-4D97-AF65-F5344CB8AC3E}">
        <p14:creationId xmlns:p14="http://schemas.microsoft.com/office/powerpoint/2010/main" val="310448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 hombre con lentes y corbata&#10;&#10;Descripción generada automáticamente">
            <a:extLst>
              <a:ext uri="{FF2B5EF4-FFF2-40B4-BE49-F238E27FC236}">
                <a16:creationId xmlns:a16="http://schemas.microsoft.com/office/drawing/2014/main" id="{76991A05-4C6E-3C9E-0F0E-C16C79B612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6" b="10107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E47505-E2EE-1565-FD43-D155FAAA7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s-ES" sz="5000">
                <a:solidFill>
                  <a:schemeClr val="bg1"/>
                </a:solidFill>
              </a:rPr>
              <a:t>⚡ Isaac Asimov - Las Tres Leyes de la Robótica - 1940</a:t>
            </a:r>
            <a:endParaRPr lang="es-CL" sz="50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C72C74-D201-89E1-12C9-EA45E9FDE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Introduce conceptos éticos fundamentales para la IA en "Yo, Robot"</a:t>
            </a:r>
          </a:p>
          <a:p>
            <a:r>
              <a:rPr lang="es-ES" sz="2000">
                <a:solidFill>
                  <a:schemeClr val="bg1"/>
                </a:solidFill>
              </a:rPr>
              <a:t>Primera reflexión seria sobre la ética en sistemas autónomos</a:t>
            </a:r>
            <a:endParaRPr lang="es-CL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731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97749B-C7D0-CE8B-B6B9-1FDC06ED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🧠 Baidu Brain - Primera Gran Apuesta China - 2016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4A5CDD-FDD9-12F3-BBC9-5FA9BF23A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Baidu lanza plataforma de IA basada en deep learning</a:t>
            </a:r>
          </a:p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Competidor directo de proyectos estadounidenses</a:t>
            </a:r>
            <a:endParaRPr lang="es-CL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8CC6E8D-B2BE-1787-4747-8B158AF0E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59018"/>
            <a:ext cx="5260976" cy="35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6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340C10B-D019-0B7C-DAD9-1E48913BC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7" t="9091" r="27989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5A2475-C252-2BB0-C7A5-6F17615A3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ES" sz="2800">
                <a:solidFill>
                  <a:schemeClr val="bg1"/>
                </a:solidFill>
              </a:rPr>
              <a:t>🏛️ Plan Nacional de IA de China - 2017</a:t>
            </a:r>
            <a:endParaRPr lang="es-CL" sz="28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786E6-62EE-CEA0-29D1-68EF464F0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China anuncia objetivo de ser líder mundial en IA para 2030</a:t>
            </a:r>
          </a:p>
          <a:p>
            <a:r>
              <a:rPr lang="es-ES" sz="1700">
                <a:solidFill>
                  <a:schemeClr val="bg1"/>
                </a:solidFill>
              </a:rPr>
              <a:t>Inversión masiva del gobierno en investigación</a:t>
            </a:r>
          </a:p>
          <a:p>
            <a:pPr marL="0" indent="0">
              <a:buNone/>
            </a:pP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485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 coche de color azul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033E0B1E-6990-D97B-CABD-072CF17DA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5" r="13808" b="5836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BBBDDF-07B7-3F2E-4F97-F5446F75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400">
                <a:solidFill>
                  <a:schemeClr val="bg1"/>
                </a:solidFill>
              </a:rPr>
              <a:t>🤖 Baidu Apollo - Vehículos Autónomos - 2020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1CE502-4453-C03D-3D35-75B8CC57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Primera prueba masiva de taxis autónomos en Beijing</a:t>
            </a:r>
          </a:p>
          <a:p>
            <a:r>
              <a:rPr lang="es-ES" sz="1700">
                <a:solidFill>
                  <a:schemeClr val="bg1"/>
                </a:solidFill>
              </a:rPr>
              <a:t>China compite directamente con Waymo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1089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Edificio con letrero en frente y tienda al lado&#10;&#10;Descripción generada automáticamente">
            <a:extLst>
              <a:ext uri="{FF2B5EF4-FFF2-40B4-BE49-F238E27FC236}">
                <a16:creationId xmlns:a16="http://schemas.microsoft.com/office/drawing/2014/main" id="{60690022-DC82-01E3-ABEF-FBDBEE766C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8" b="4832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6686A3-0570-EAA2-C20F-C53525326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s-CL" sz="5000">
                <a:solidFill>
                  <a:schemeClr val="bg1"/>
                </a:solidFill>
              </a:rPr>
              <a:t>💰 SenseTime IPO - 2021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9840BF-60EF-AB0D-88E4-DCAF7995C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Mayor IPO de compañía de IA en historia</a:t>
            </a:r>
          </a:p>
          <a:p>
            <a:r>
              <a:rPr lang="es-ES" sz="2000">
                <a:solidFill>
                  <a:schemeClr val="bg1"/>
                </a:solidFill>
              </a:rPr>
              <a:t>Valuada en $12 mil millones</a:t>
            </a:r>
          </a:p>
          <a:p>
            <a:endParaRPr lang="es-CL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2056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0C7867-EE9B-5DAB-C5EB-9BA9B080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s-ES" sz="2800">
                <a:solidFill>
                  <a:schemeClr val="bg1"/>
                </a:solidFill>
              </a:rPr>
              <a:t>🎨 ERNIE-ViLG - Generación de Imágenes China - 2022</a:t>
            </a:r>
            <a:endParaRPr lang="es-CL" sz="280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C03C57-A855-76A0-D001-093A6B170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es-CL" sz="2400">
                <a:solidFill>
                  <a:schemeClr val="bg1">
                    <a:alpha val="80000"/>
                  </a:schemeClr>
                </a:solidFill>
              </a:rPr>
              <a:t>Baidu lanza competidor de DALL-E</a:t>
            </a:r>
          </a:p>
          <a:p>
            <a:r>
              <a:rPr lang="es-CL" sz="2400">
                <a:solidFill>
                  <a:schemeClr val="bg1">
                    <a:alpha val="80000"/>
                  </a:schemeClr>
                </a:solidFill>
              </a:rPr>
              <a:t>Primera IA generativa china masiva</a:t>
            </a: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F1B279E-CC91-DC27-1938-DA412E11A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84697"/>
            <a:ext cx="5260976" cy="304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61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C3672596-3EB1-2E7B-02DF-2821FACF0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A59276-583B-BF88-21FC-B322555B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⚡ GUERRA FRÍA DE IA: CHINA VS EEUU (2023-2025)</a:t>
            </a:r>
          </a:p>
        </p:txBody>
      </p:sp>
    </p:spTree>
    <p:extLst>
      <p:ext uri="{BB962C8B-B14F-4D97-AF65-F5344CB8AC3E}">
        <p14:creationId xmlns:p14="http://schemas.microsoft.com/office/powerpoint/2010/main" val="19018102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3D5DBE-365A-D7A4-04C9-D761B3004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💬 ERNIE Bot - Respuesta China a ChatGPT - Marzo 2023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396EDD-0DF4-269D-5B71-E0CD0CB86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>
                    <a:alpha val="80000"/>
                  </a:schemeClr>
                </a:solidFill>
              </a:rPr>
              <a:t>Baidu lanza chatbot conversacional</a:t>
            </a:r>
          </a:p>
          <a:p>
            <a:r>
              <a:rPr lang="es-ES" sz="2000">
                <a:solidFill>
                  <a:schemeClr val="bg1">
                    <a:alpha val="80000"/>
                  </a:schemeClr>
                </a:solidFill>
              </a:rPr>
              <a:t>Primera respuesta china directa a OpenAI</a:t>
            </a:r>
          </a:p>
          <a:p>
            <a:r>
              <a:rPr lang="es-ES" sz="2000">
                <a:solidFill>
                  <a:schemeClr val="bg1">
                    <a:alpha val="80000"/>
                  </a:schemeClr>
                </a:solidFill>
              </a:rPr>
              <a:t>Baidu fue la primera gran empresa tecnológica china en lanzar un chatbot similar a ChatGPT llamado Ernie en marzo de 2023</a:t>
            </a:r>
            <a:endParaRPr lang="es-CL" sz="20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Imagen 4" descr="Un letrero de color blanco&#10;&#10;Descripción generada automáticamente con confianza media">
            <a:extLst>
              <a:ext uri="{FF2B5EF4-FFF2-40B4-BE49-F238E27FC236}">
                <a16:creationId xmlns:a16="http://schemas.microsoft.com/office/drawing/2014/main" id="{F5CB1FDA-370C-F2C3-45ED-024B3B41C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31195"/>
            <a:ext cx="5260976" cy="31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793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3DC31715-68FF-9AAF-367B-127AB22705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" r="-1" b="-1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840EDF-35BD-1093-3BB8-D0FAA304B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⚡ RESPUESTA OCCIDENTAL Y ESCALADA (2023-2025)</a:t>
            </a:r>
          </a:p>
        </p:txBody>
      </p:sp>
    </p:spTree>
    <p:extLst>
      <p:ext uri="{BB962C8B-B14F-4D97-AF65-F5344CB8AC3E}">
        <p14:creationId xmlns:p14="http://schemas.microsoft.com/office/powerpoint/2010/main" val="3872449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 letrero de color blanco&#10;&#10;Descripción generada automáticamente con confianza media">
            <a:extLst>
              <a:ext uri="{FF2B5EF4-FFF2-40B4-BE49-F238E27FC236}">
                <a16:creationId xmlns:a16="http://schemas.microsoft.com/office/drawing/2014/main" id="{4B406650-D41A-37FD-3C0B-20DB9CCEAA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C48B1FE-45BB-6F3F-EF11-5FF058C29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s-CL" sz="5000">
                <a:solidFill>
                  <a:schemeClr val="bg1"/>
                </a:solidFill>
              </a:rPr>
              <a:t>🦙 DeepSeek Fundado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FD1C9E-6566-9296-6A73-76C587EF7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Fundado en mayo de 2023 en China, financiado por el hedge fund High-Flyer</a:t>
            </a:r>
          </a:p>
          <a:p>
            <a:r>
              <a:rPr lang="es-ES" sz="2000">
                <a:solidFill>
                  <a:schemeClr val="bg1"/>
                </a:solidFill>
              </a:rPr>
              <a:t>Liang Wenfeng inicia proyecto de IA open-source</a:t>
            </a:r>
            <a:endParaRPr lang="es-CL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148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63AA203-E6EF-D8F5-AC8B-E8E9D3D000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5DE356-4128-E4E8-B279-091FF3015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s-CL" sz="5000">
                <a:solidFill>
                  <a:schemeClr val="bg1"/>
                </a:solidFill>
              </a:rPr>
              <a:t>💸 GUERRA DE PRECIOS CHINA - Mayo 2024 ⭐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CAC723-9ADE-C652-3FC5-FB540D8C9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ByteDance sorprende al mercado con su modelo Doubao de bajo costo, lanzado en mayo de 2024</a:t>
            </a:r>
          </a:p>
          <a:p>
            <a:r>
              <a:rPr lang="es-ES" sz="2000">
                <a:solidFill>
                  <a:schemeClr val="bg1"/>
                </a:solidFill>
              </a:rPr>
              <a:t>ByteDance, Alibaba y Tencent reducen drásticamente precios en servicios LLM para competir con ChatGPT de OpenAI</a:t>
            </a:r>
          </a:p>
          <a:p>
            <a:r>
              <a:rPr lang="es-ES" sz="2000">
                <a:solidFill>
                  <a:schemeClr val="bg1"/>
                </a:solidFill>
              </a:rPr>
              <a:t>ByteDance desvela nuevos modelos de IA que afirma cuestan 99% menos que la competencia</a:t>
            </a:r>
          </a:p>
          <a:p>
            <a:r>
              <a:rPr lang="es-ES" sz="2000">
                <a:solidFill>
                  <a:schemeClr val="bg1"/>
                </a:solidFill>
              </a:rPr>
              <a:t>Después del lanzamiento de DeepSeek-V2 en mayo de 2024, que ofrecía gran rendimiento a precio bajo, DeepSeek se hizo conocido como el catalizador de la guerra de precios de modelos de IA de China. Rápidamente se lo denominó el "Pinduoduo de la IA"</a:t>
            </a:r>
            <a:endParaRPr lang="es-CL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56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3AEE2A-C553-4CA4-0A29-DD8BA224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🧠 McCulloch &amp; Pitts - Neuronas Artificiales - 1943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A4F15E-8B5D-33DB-7650-F0E136BCE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4" cy="2454300"/>
          </a:xfrm>
        </p:spPr>
        <p:txBody>
          <a:bodyPr>
            <a:normAutofit/>
          </a:bodyPr>
          <a:lstStyle/>
          <a:p>
            <a:r>
              <a:rPr lang="es-CL" sz="2400">
                <a:solidFill>
                  <a:schemeClr val="bg1">
                    <a:alpha val="80000"/>
                  </a:schemeClr>
                </a:solidFill>
              </a:rPr>
              <a:t>Primer modelo matemático de neurona artificial</a:t>
            </a:r>
          </a:p>
          <a:p>
            <a:r>
              <a:rPr lang="es-CL" sz="2400">
                <a:solidFill>
                  <a:schemeClr val="bg1">
                    <a:alpha val="80000"/>
                  </a:schemeClr>
                </a:solidFill>
              </a:rPr>
              <a:t>Fundamentos de las redes neuronales modernas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Imagen 4" descr="Foto en blanco y negro de un hombre&#10;&#10;Descripción generada automáticamente">
            <a:extLst>
              <a:ext uri="{FF2B5EF4-FFF2-40B4-BE49-F238E27FC236}">
                <a16:creationId xmlns:a16="http://schemas.microsoft.com/office/drawing/2014/main" id="{52BE5693-6B4E-510B-C9D1-C42425A47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32" y="1495856"/>
            <a:ext cx="4369112" cy="27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020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DFBFF9-E034-54F7-9576-4B5E96A1B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s-ES" sz="3100">
                <a:solidFill>
                  <a:schemeClr val="bg1"/>
                </a:solidFill>
              </a:rPr>
              <a:t>🔥 Explosión del Ecosistema Chino - 2024</a:t>
            </a:r>
            <a:endParaRPr lang="es-CL" sz="310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BF6FDB-00F3-CB18-1D16-FC45F8EFF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es-CL" sz="2200">
                <a:solidFill>
                  <a:schemeClr val="bg1">
                    <a:alpha val="80000"/>
                  </a:schemeClr>
                </a:solidFill>
              </a:rPr>
              <a:t>Alibaba: Qwen series de modelos</a:t>
            </a:r>
          </a:p>
          <a:p>
            <a:r>
              <a:rPr lang="es-CL" sz="2200">
                <a:solidFill>
                  <a:schemeClr val="bg1">
                    <a:alpha val="80000"/>
                  </a:schemeClr>
                </a:solidFill>
              </a:rPr>
              <a:t>Tencent: Hunyuan models</a:t>
            </a:r>
          </a:p>
          <a:p>
            <a:r>
              <a:rPr lang="es-CL" sz="2200">
                <a:solidFill>
                  <a:schemeClr val="bg1">
                    <a:alpha val="80000"/>
                  </a:schemeClr>
                </a:solidFill>
              </a:rPr>
              <a:t>ByteDance: Doubao (TikTok's AI)</a:t>
            </a:r>
          </a:p>
          <a:p>
            <a:r>
              <a:rPr lang="es-CL" sz="2200">
                <a:solidFill>
                  <a:schemeClr val="bg1">
                    <a:alpha val="80000"/>
                  </a:schemeClr>
                </a:solidFill>
              </a:rPr>
              <a:t>Baidu: ERNIE evolution</a:t>
            </a:r>
          </a:p>
          <a:p>
            <a:r>
              <a:rPr lang="es-CL" sz="2200">
                <a:solidFill>
                  <a:schemeClr val="bg1">
                    <a:alpha val="80000"/>
                  </a:schemeClr>
                </a:solidFill>
              </a:rPr>
              <a:t>Huawei: Pangu models</a:t>
            </a: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27EDA74-08EE-3C35-04AD-5950ED062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439161"/>
            <a:ext cx="5260976" cy="394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159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objeto, cuarto, reloj, señal&#10;&#10;Descripción generada automáticamente">
            <a:extLst>
              <a:ext uri="{FF2B5EF4-FFF2-40B4-BE49-F238E27FC236}">
                <a16:creationId xmlns:a16="http://schemas.microsoft.com/office/drawing/2014/main" id="{7459394C-D7A8-46E6-6119-14CF9EDF9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89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E48CE0-DBDA-D2E9-7288-0F7F67398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200">
                <a:solidFill>
                  <a:schemeClr val="bg1"/>
                </a:solidFill>
              </a:rPr>
              <a:t>🇨🇳 DEEPSEEK R1: EL SPUTNIK MOMENT DE LA IA - Enero 20, 2025 ⭐⭐⭐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FE39EE-540F-202E-C1AC-B2324571A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300">
                <a:solidFill>
                  <a:schemeClr val="bg1"/>
                </a:solidFill>
              </a:rPr>
              <a:t>DeepSeek lanza modelo de razonamiento open-source (R1) en enero de 2025 que rivaliza el rendimiento del modelo o1 de OpenAI a una fracción del costo</a:t>
            </a:r>
          </a:p>
          <a:p>
            <a:r>
              <a:rPr lang="es-ES" sz="1300">
                <a:solidFill>
                  <a:schemeClr val="bg1"/>
                </a:solidFill>
              </a:rPr>
              <a:t>El shock: Desarrollado con chips chinos bajo sanciones de EE.UU.</a:t>
            </a:r>
          </a:p>
          <a:p>
            <a:r>
              <a:rPr lang="es-ES" sz="1300">
                <a:solidFill>
                  <a:schemeClr val="bg1"/>
                </a:solidFill>
              </a:rPr>
              <a:t>El terremoto: Mercados tecnológicos de EE.UU. pierden $1 billón en un día</a:t>
            </a:r>
          </a:p>
          <a:p>
            <a:r>
              <a:rPr lang="es-ES" sz="1300">
                <a:solidFill>
                  <a:schemeClr val="bg1"/>
                </a:solidFill>
              </a:rPr>
              <a:t>La realización: China puede competir en la frontera de IA sin tecnología estadounidense</a:t>
            </a:r>
          </a:p>
          <a:p>
            <a:r>
              <a:rPr lang="es-ES" sz="1300">
                <a:solidFill>
                  <a:schemeClr val="bg1"/>
                </a:solidFill>
              </a:rPr>
              <a:t>DeepSeek fue clasificado como el chatbot de IA más popular de China por visitas al sitio web en marzo de 2025</a:t>
            </a:r>
            <a:endParaRPr lang="es-CL" sz="1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9275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C00C1575-3585-9B24-62B0-6BE90FE07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" r="35158" b="909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C901B9-12C0-7D90-FDB5-64936084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🏆 DeepSeek Domina China - Marzo 2025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F90BB9-2674-23E5-C27A-577DE3B69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El bot de IA Ernie de Baidu ha perdido progresivamente cuota de mercado este año ante nuevos rivales agresivos, incluyendo DeepSeek</a:t>
            </a:r>
          </a:p>
          <a:p>
            <a:r>
              <a:rPr lang="es-ES" sz="1700">
                <a:solidFill>
                  <a:schemeClr val="bg1"/>
                </a:solidFill>
              </a:rPr>
              <a:t>DeepSeek se convierte en el chatbot más usado de China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0621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Un grupo de personas frente a una mesa con un traje de color negro&#10;&#10;Descripción generada automáticamente con confianza media">
            <a:extLst>
              <a:ext uri="{FF2B5EF4-FFF2-40B4-BE49-F238E27FC236}">
                <a16:creationId xmlns:a16="http://schemas.microsoft.com/office/drawing/2014/main" id="{4B30A9A8-3D8C-80E5-CB80-AC5F4520B0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E199A10-4EAA-D9F5-00A5-756C460E2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s-ES" sz="5000">
                <a:solidFill>
                  <a:schemeClr val="bg1"/>
                </a:solidFill>
              </a:rPr>
              <a:t>🏛️ Audiencias en el Congreso de EE.UU. - Mayo 2023</a:t>
            </a:r>
            <a:endParaRPr lang="es-CL" sz="50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83F460-F7F9-24C4-BB3C-8746C58F5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s-CL" sz="2000">
                <a:solidFill>
                  <a:schemeClr val="bg1"/>
                </a:solidFill>
              </a:rPr>
              <a:t>Sam Altman testifica sobre regulación de IA</a:t>
            </a:r>
          </a:p>
          <a:p>
            <a:r>
              <a:rPr lang="es-CL" sz="2000">
                <a:solidFill>
                  <a:schemeClr val="bg1"/>
                </a:solidFill>
              </a:rPr>
              <a:t>Primera regulación seria de IA en consideración</a:t>
            </a:r>
          </a:p>
        </p:txBody>
      </p:sp>
    </p:spTree>
    <p:extLst>
      <p:ext uri="{BB962C8B-B14F-4D97-AF65-F5344CB8AC3E}">
        <p14:creationId xmlns:p14="http://schemas.microsoft.com/office/powerpoint/2010/main" val="455544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2A2C25AF-EE0E-955C-85D3-BEDFF5384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7" t="7204" r="27177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7C8047-4757-5F9C-30D8-3BD3BF101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🦙 Llama 2 – Meta - Julio 2023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F93692-BC65-44C2-C13D-E2AE26B2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CL" sz="1700">
                <a:solidFill>
                  <a:schemeClr val="bg1"/>
                </a:solidFill>
              </a:rPr>
              <a:t>Modelo open-source comercial</a:t>
            </a:r>
          </a:p>
          <a:p>
            <a:r>
              <a:rPr lang="es-CL" sz="1700">
                <a:solidFill>
                  <a:schemeClr val="bg1"/>
                </a:solidFill>
              </a:rPr>
              <a:t>Competidor directo a GPT-4</a:t>
            </a:r>
          </a:p>
        </p:txBody>
      </p:sp>
    </p:spTree>
    <p:extLst>
      <p:ext uri="{BB962C8B-B14F-4D97-AF65-F5344CB8AC3E}">
        <p14:creationId xmlns:p14="http://schemas.microsoft.com/office/powerpoint/2010/main" val="6152827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D05F088B-6054-B531-BE5A-37A252578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89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567A18-58CD-FB62-FBF7-37B5378C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🎨 DALL-E 3 - Septiembre 2023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F38C48-753B-071C-E523-263697959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Generación de imágenes dramáticamente mejorada</a:t>
            </a:r>
          </a:p>
          <a:p>
            <a:r>
              <a:rPr lang="es-ES" sz="1700">
                <a:solidFill>
                  <a:schemeClr val="bg1"/>
                </a:solidFill>
              </a:rPr>
              <a:t>Integración nativa con ChatGPT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830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a persona parado de frente&#10;&#10;Descripción generada automáticamente">
            <a:extLst>
              <a:ext uri="{FF2B5EF4-FFF2-40B4-BE49-F238E27FC236}">
                <a16:creationId xmlns:a16="http://schemas.microsoft.com/office/drawing/2014/main" id="{A542E9CA-911F-947D-7277-8EEA6D22B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8" r="17487" b="9090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DB6858-D5CC-0FEF-A3D4-0613FEC7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sv-SE" sz="2400">
                <a:solidFill>
                  <a:schemeClr val="bg1"/>
                </a:solidFill>
              </a:rPr>
              <a:t>🏢 Drama en OpenAI - Sam Altman - Noviembre 2023</a:t>
            </a:r>
            <a:endParaRPr lang="es-CL" sz="24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5D0164-F1A7-4F8A-8BCC-60D4D4FA6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CL" sz="1700">
                <a:solidFill>
                  <a:schemeClr val="bg1"/>
                </a:solidFill>
              </a:rPr>
              <a:t>17 de noviembre: Altman despedido por la junta directiva</a:t>
            </a:r>
          </a:p>
          <a:p>
            <a:r>
              <a:rPr lang="es-CL" sz="1700">
                <a:solidFill>
                  <a:schemeClr val="bg1"/>
                </a:solidFill>
              </a:rPr>
              <a:t>Caos interno, amenazas de éxodo masivo</a:t>
            </a:r>
          </a:p>
          <a:p>
            <a:r>
              <a:rPr lang="es-CL" sz="1700">
                <a:solidFill>
                  <a:schemeClr val="bg1"/>
                </a:solidFill>
              </a:rPr>
              <a:t>22 de noviembre: Altman regresa como CEO</a:t>
            </a:r>
          </a:p>
          <a:p>
            <a:r>
              <a:rPr lang="es-CL" sz="1700">
                <a:solidFill>
                  <a:schemeClr val="bg1"/>
                </a:solidFill>
              </a:rPr>
              <a:t>Cambios completos en gobernanza</a:t>
            </a:r>
          </a:p>
        </p:txBody>
      </p:sp>
    </p:spTree>
    <p:extLst>
      <p:ext uri="{BB962C8B-B14F-4D97-AF65-F5344CB8AC3E}">
        <p14:creationId xmlns:p14="http://schemas.microsoft.com/office/powerpoint/2010/main" val="4947605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251FEE22-87FC-E0EC-26B4-4BC4C2DE9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r="26440" b="389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EE674D-BC73-30AD-15B3-CE9D48FE4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🎨 Gemini – Google - Diciembre 2023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0EF0A9-D324-07F0-D7E9-8C9F75132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CL" sz="1700">
                <a:solidFill>
                  <a:schemeClr val="bg1"/>
                </a:solidFill>
              </a:rPr>
              <a:t>Competidor multimodal de GPT-4</a:t>
            </a:r>
          </a:p>
          <a:p>
            <a:r>
              <a:rPr lang="es-CL" sz="1700">
                <a:solidFill>
                  <a:schemeClr val="bg1"/>
                </a:solidFill>
              </a:rPr>
              <a:t>Benchmarks controvertidos</a:t>
            </a:r>
          </a:p>
        </p:txBody>
      </p:sp>
    </p:spTree>
    <p:extLst>
      <p:ext uri="{BB962C8B-B14F-4D97-AF65-F5344CB8AC3E}">
        <p14:creationId xmlns:p14="http://schemas.microsoft.com/office/powerpoint/2010/main" val="3755424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20ADF092-3BA1-65D2-7953-DC6FDE700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" t="1020" r="23812" b="8070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26E97D-15BC-FC6B-12BB-3D985D58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📹 OpenAI Sora - Febrero 2024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8909FD-0FCD-79A1-151A-C9EFD47F2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CL" sz="1700">
                <a:solidFill>
                  <a:schemeClr val="bg1"/>
                </a:solidFill>
              </a:rPr>
              <a:t>Generación de video desde texto</a:t>
            </a:r>
          </a:p>
          <a:p>
            <a:r>
              <a:rPr lang="es-CL" sz="1700">
                <a:solidFill>
                  <a:schemeClr val="bg1"/>
                </a:solidFill>
              </a:rPr>
              <a:t>60 segundos de video realista</a:t>
            </a:r>
          </a:p>
          <a:p>
            <a:r>
              <a:rPr lang="es-CL" sz="1700">
                <a:solidFill>
                  <a:schemeClr val="bg1"/>
                </a:solidFill>
              </a:rPr>
              <a:t>No liberado públicamente por preocupaciones de seguridad</a:t>
            </a:r>
          </a:p>
        </p:txBody>
      </p:sp>
    </p:spTree>
    <p:extLst>
      <p:ext uri="{BB962C8B-B14F-4D97-AF65-F5344CB8AC3E}">
        <p14:creationId xmlns:p14="http://schemas.microsoft.com/office/powerpoint/2010/main" val="32620578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A15BB0-B78D-FD1E-3696-B1A5D0351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s-CL" sz="4000">
                <a:solidFill>
                  <a:schemeClr val="bg1"/>
                </a:solidFill>
              </a:rPr>
              <a:t>🗣️ GPT-4o - "Omni“ - Mayo 2024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98E58B-43D5-9796-8467-93E9FF52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Conversación de voz en tiempo real</a:t>
            </a:r>
          </a:p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Multimodal nativo (texto, voz, visión)</a:t>
            </a:r>
          </a:p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Demostración impactante en presentación</a:t>
            </a:r>
            <a:endParaRPr lang="es-CL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Imagen 4" descr="Icono&#10;&#10;Descripción generada automáticamente con confianza media">
            <a:extLst>
              <a:ext uri="{FF2B5EF4-FFF2-40B4-BE49-F238E27FC236}">
                <a16:creationId xmlns:a16="http://schemas.microsoft.com/office/drawing/2014/main" id="{17DDBF88-4AE0-9DA5-85E6-B3AA46A61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936415"/>
            <a:ext cx="5260976" cy="29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5FA909-3F24-448C-A8BC-7CF77F62F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3BCAE0-6990-19D3-F698-9A4F966B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s-ES" sz="4000">
                <a:solidFill>
                  <a:schemeClr val="bg1"/>
                </a:solidFill>
              </a:rPr>
              <a:t>🎯 Claude Shannon - Teoría de la Información - 1948</a:t>
            </a:r>
            <a:endParaRPr lang="es-CL" sz="400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7796E2-B8A8-657A-92EC-4A428D17E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6140449" cy="2862288"/>
          </a:xfrm>
        </p:spPr>
        <p:txBody>
          <a:bodyPr>
            <a:normAutofit/>
          </a:bodyPr>
          <a:lstStyle/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"A Mathematical Theory of Communication"</a:t>
            </a:r>
          </a:p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Base matemática para el procesamiento de información</a:t>
            </a:r>
            <a:endParaRPr lang="es-CL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Imagen 4" descr="Imagen en blanco y negro de un hombre en frente de un edificio&#10;&#10;Descripción generada automáticamente con confianza media">
            <a:extLst>
              <a:ext uri="{FF2B5EF4-FFF2-40B4-BE49-F238E27FC236}">
                <a16:creationId xmlns:a16="http://schemas.microsoft.com/office/drawing/2014/main" id="{E81E9667-40A6-5D12-F06D-A6E6B4610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522"/>
          <a:stretch>
            <a:fillRect/>
          </a:stretch>
        </p:blipFill>
        <p:spPr>
          <a:xfrm>
            <a:off x="7668829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B60959F-9B69-4520-A16E-EA6BECC7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8D5A6E8-CD1B-4796-ABD1-A6F27F6C0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7E12F56-F4EE-4535-8677-C11996E24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764292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7071B4-5CC4-2B98-344F-F2305BD0B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s-CL" sz="3100">
                <a:solidFill>
                  <a:schemeClr val="bg1"/>
                </a:solidFill>
              </a:rPr>
              <a:t>🤔 o1 - "Reasoning Model“ - Diciembre 2024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637178-DEB1-FBF9-E2C3-2EBA69A15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OpenAI lanza modelo que "piensa" antes de responder</a:t>
            </a:r>
          </a:p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Mejores capacidades de razonamiento</a:t>
            </a:r>
          </a:p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Nuevo paradigma en LLMs</a:t>
            </a:r>
            <a:endParaRPr lang="es-CL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Imagen 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8F000DF5-3817-9266-BB61-83027154E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931488"/>
            <a:ext cx="5260976" cy="295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979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reloj&#10;&#10;Descripción generada automáticamente">
            <a:extLst>
              <a:ext uri="{FF2B5EF4-FFF2-40B4-BE49-F238E27FC236}">
                <a16:creationId xmlns:a16="http://schemas.microsoft.com/office/drawing/2014/main" id="{FBB63BF0-DF1C-844C-93A0-5F062ABB26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A59C92-A6F6-0C98-C0DB-0AF03D49F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🔮 ERA ACTUAL Y PERSPECTIVAS (2025)</a:t>
            </a:r>
          </a:p>
        </p:txBody>
      </p:sp>
    </p:spTree>
    <p:extLst>
      <p:ext uri="{BB962C8B-B14F-4D97-AF65-F5344CB8AC3E}">
        <p14:creationId xmlns:p14="http://schemas.microsoft.com/office/powerpoint/2010/main" val="2974476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 hombre con un libro en la mano&#10;&#10;Descripción generada automáticamente con confianza media">
            <a:extLst>
              <a:ext uri="{FF2B5EF4-FFF2-40B4-BE49-F238E27FC236}">
                <a16:creationId xmlns:a16="http://schemas.microsoft.com/office/drawing/2014/main" id="{EF53D2DB-90D7-76CB-15D0-4C482ED8A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89" b="909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2B070A-8CCF-F257-48AA-8638EDD92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600">
                <a:solidFill>
                  <a:schemeClr val="bg1"/>
                </a:solidFill>
              </a:rPr>
              <a:t>🏛️ Donald Trump – Presidente - Enero 2025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D326C0-349B-5693-108C-5E2167F05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Nueva administración con diferentes políticas de IA</a:t>
            </a:r>
          </a:p>
          <a:p>
            <a:r>
              <a:rPr lang="es-ES" sz="1700">
                <a:solidFill>
                  <a:schemeClr val="bg1"/>
                </a:solidFill>
              </a:rPr>
              <a:t>Tensiones con China sobre supremacía tecnológica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73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582A9795-D21D-89DD-6EC6-07591A0D5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" r="35158" b="909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33F685-250D-8D4C-58D4-1FCFCFE4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400">
                <a:solidFill>
                  <a:schemeClr val="bg1"/>
                </a:solidFill>
              </a:rPr>
              <a:t>DEEPSEEK R1 SHOCKEA AL MUNDO - Enero 20, 2025 ⭐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39E46E-4AE0-86F4-D97D-32B584254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600">
                <a:solidFill>
                  <a:schemeClr val="bg1"/>
                </a:solidFill>
              </a:rPr>
              <a:t>DeepSeek, startup china del hedge fund High-Flyer, lanza R1 - modelo de razonamiento open-source que rivaliza con o1 de OpenAI a fracción del costo</a:t>
            </a:r>
          </a:p>
          <a:p>
            <a:r>
              <a:rPr lang="es-ES" sz="1600">
                <a:solidFill>
                  <a:schemeClr val="bg1"/>
                </a:solidFill>
              </a:rPr>
              <a:t>Desarrollado con chips chinos bajo sanciones de EE.UU.</a:t>
            </a:r>
          </a:p>
          <a:p>
            <a:r>
              <a:rPr lang="es-ES" sz="1600">
                <a:solidFill>
                  <a:schemeClr val="bg1"/>
                </a:solidFill>
              </a:rPr>
              <a:t>Demuestra que China puede competir en la frontera de IA sin tecnología estadounidense</a:t>
            </a:r>
          </a:p>
          <a:p>
            <a:r>
              <a:rPr lang="es-ES" sz="1600">
                <a:solidFill>
                  <a:schemeClr val="bg1"/>
                </a:solidFill>
              </a:rPr>
              <a:t>Causa pánico en mercados tecnológicos de EE.UU.</a:t>
            </a:r>
            <a:endParaRPr lang="es-CL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9271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objeto, cuarto, reloj, señal&#10;&#10;Descripción generada automáticamente">
            <a:extLst>
              <a:ext uri="{FF2B5EF4-FFF2-40B4-BE49-F238E27FC236}">
                <a16:creationId xmlns:a16="http://schemas.microsoft.com/office/drawing/2014/main" id="{23036291-BE43-0AD8-2379-15FD7A242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89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F1C242-9CA6-24B5-638A-55665E02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600">
                <a:solidFill>
                  <a:schemeClr val="bg1"/>
                </a:solidFill>
              </a:rPr>
              <a:t>🔄 DeepSeek R1 Upgraded - Mayo 2023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4E99CB-9B68-CAF7-7A73-7DD61A3F3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DeepSeek actualiza silenciosamente su modelo R1 sin anuncio oficial</a:t>
            </a:r>
          </a:p>
          <a:p>
            <a:r>
              <a:rPr lang="es-ES" sz="1700">
                <a:solidFill>
                  <a:schemeClr val="bg1"/>
                </a:solidFill>
              </a:rPr>
              <a:t>Intensifica competencia con OpenAI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8936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8A72F481-BC62-0990-28F8-F1E26A5DA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" r="35158" b="909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5CF293-972F-4E9F-B2EE-F08FABB6F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🚀 DeepSeek V3.1 - Agosto 19, 2025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3A400B-3C61-8579-3DEE-ED466F1D6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DeepSeek anuncia actualización de su modelo V3 con capacidades mejoradas</a:t>
            </a:r>
          </a:p>
          <a:p>
            <a:r>
              <a:rPr lang="es-ES" sz="1700">
                <a:solidFill>
                  <a:schemeClr val="bg1"/>
                </a:solidFill>
              </a:rPr>
              <a:t>Optimizado para chips chinos, precio para competir con OpenAI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3854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5E81F168-FCFE-B943-0BA1-4619CE607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2" r="26254" b="909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962C6E-5CA6-ED98-CBA4-16FF7A2D4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2025 - Estado Actual: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F0CB94-312A-CEE8-25D3-B858CFC9B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1700">
                <a:solidFill>
                  <a:schemeClr val="bg1"/>
                </a:solidFill>
              </a:rPr>
              <a:t>🌍 Adopción Masiva</a:t>
            </a:r>
          </a:p>
          <a:p>
            <a:endParaRPr lang="es-ES" sz="1700">
              <a:solidFill>
                <a:schemeClr val="bg1"/>
              </a:solidFill>
            </a:endParaRPr>
          </a:p>
          <a:p>
            <a:r>
              <a:rPr lang="es-ES" sz="1700">
                <a:solidFill>
                  <a:schemeClr val="bg1"/>
                </a:solidFill>
              </a:rPr>
              <a:t>IA integrada en prácticamente toda aplicación</a:t>
            </a:r>
          </a:p>
          <a:p>
            <a:r>
              <a:rPr lang="es-ES" sz="1700">
                <a:solidFill>
                  <a:schemeClr val="bg1"/>
                </a:solidFill>
              </a:rPr>
              <a:t>Transformación de industrias completas</a:t>
            </a:r>
          </a:p>
          <a:p>
            <a:r>
              <a:rPr lang="es-ES" sz="1700">
                <a:solidFill>
                  <a:schemeClr val="bg1"/>
                </a:solidFill>
              </a:rPr>
              <a:t>Debate sobre empleo y desplazamiento laboral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002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95513549-3612-F4F3-47CE-057920EC8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0" t="9091" r="26336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009079-57F7-3357-6651-516D024AC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Guerra Fría de IA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FCD040-91CE-1079-10E1-372CA111D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Estados Unidos vs China en supremacía tecnológica</a:t>
            </a:r>
          </a:p>
          <a:p>
            <a:r>
              <a:rPr lang="es-ES" sz="1700">
                <a:solidFill>
                  <a:schemeClr val="bg1"/>
                </a:solidFill>
              </a:rPr>
              <a:t>Sanciones a semiconductores vs innovación china</a:t>
            </a:r>
          </a:p>
          <a:p>
            <a:r>
              <a:rPr lang="es-ES" sz="1700">
                <a:solidFill>
                  <a:schemeClr val="bg1"/>
                </a:solidFill>
              </a:rPr>
              <a:t>Carrera hacia AGI entre superpotencias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4421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543597-66C3-A0F5-D42F-AAF2D277A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s-CL" sz="4000">
                <a:solidFill>
                  <a:schemeClr val="bg1"/>
                </a:solidFill>
              </a:rPr>
              <a:t>🔬 Investigación Activa: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CF575A-19B7-3339-F40C-82520F8AD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>
                    <a:alpha val="80000"/>
                  </a:schemeClr>
                </a:solidFill>
              </a:rPr>
              <a:t>AGI (Artificial General Intelligence) en el horizonte</a:t>
            </a:r>
          </a:p>
          <a:p>
            <a:r>
              <a:rPr lang="es-ES" sz="2000">
                <a:solidFill>
                  <a:schemeClr val="bg1">
                    <a:alpha val="80000"/>
                  </a:schemeClr>
                </a:solidFill>
              </a:rPr>
              <a:t>Modelos multimodales cada vez más potentes</a:t>
            </a:r>
          </a:p>
          <a:p>
            <a:r>
              <a:rPr lang="es-ES" sz="2000">
                <a:solidFill>
                  <a:schemeClr val="bg1">
                    <a:alpha val="80000"/>
                  </a:schemeClr>
                </a:solidFill>
              </a:rPr>
              <a:t>Computación cuántica + IA</a:t>
            </a:r>
          </a:p>
          <a:p>
            <a:r>
              <a:rPr lang="es-ES" sz="2000">
                <a:solidFill>
                  <a:schemeClr val="bg1">
                    <a:alpha val="80000"/>
                  </a:schemeClr>
                </a:solidFill>
              </a:rPr>
              <a:t>Robots humanoides con IA avanzada</a:t>
            </a:r>
            <a:endParaRPr lang="es-CL" sz="20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Imagen 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C46A9D6D-8564-C8BD-4E76-D0C46E94A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31195"/>
            <a:ext cx="5260976" cy="31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879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83FE57-986E-5724-FBF4-063DE026E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s-CL" sz="3800">
                <a:solidFill>
                  <a:schemeClr val="bg1"/>
                </a:solidFill>
              </a:rPr>
              <a:t>⚖️ Desafíos Actuales: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7CF8C2-F75B-CFFD-8292-FAEAFF8D7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Regulación y governance</a:t>
            </a:r>
          </a:p>
          <a:p>
            <a:r>
              <a:rPr lang="es-ES" sz="2000">
                <a:solidFill>
                  <a:schemeClr val="bg1"/>
                </a:solidFill>
              </a:rPr>
              <a:t>Desinformación y deepfakes</a:t>
            </a:r>
          </a:p>
          <a:p>
            <a:r>
              <a:rPr lang="es-ES" sz="2000">
                <a:solidFill>
                  <a:schemeClr val="bg1"/>
                </a:solidFill>
              </a:rPr>
              <a:t>Concentración de poder en pocas empresas</a:t>
            </a:r>
          </a:p>
          <a:p>
            <a:r>
              <a:rPr lang="es-ES" sz="2000">
                <a:solidFill>
                  <a:schemeClr val="bg1"/>
                </a:solidFill>
              </a:rPr>
              <a:t>Impacto en empleo y sociedad</a:t>
            </a:r>
          </a:p>
          <a:p>
            <a:r>
              <a:rPr lang="es-ES" sz="2000">
                <a:solidFill>
                  <a:schemeClr val="bg1"/>
                </a:solidFill>
              </a:rPr>
              <a:t>Seguridad de IA y alineación</a:t>
            </a:r>
          </a:p>
          <a:p>
            <a:r>
              <a:rPr lang="es-ES" sz="2000">
                <a:solidFill>
                  <a:schemeClr val="bg1"/>
                </a:solidFill>
              </a:rPr>
              <a:t>Sostenibilidad energética</a:t>
            </a:r>
            <a:endParaRPr lang="es-CL" sz="200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Un grupo de personas haciendo gestos con la mano en la cara&#10;&#10;Descripción generada automáticamente con confianza baja">
            <a:extLst>
              <a:ext uri="{FF2B5EF4-FFF2-40B4-BE49-F238E27FC236}">
                <a16:creationId xmlns:a16="http://schemas.microsoft.com/office/drawing/2014/main" id="{A963EED3-0447-3441-4F13-7DF6F11B5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350"/>
          <a:stretch>
            <a:fillRect/>
          </a:stretch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25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5FA909-3F24-448C-A8BC-7CF77F62F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0FAE13-9E54-74B1-E021-43AF74FF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nl-NL" sz="4000">
                <a:solidFill>
                  <a:schemeClr val="bg1"/>
                </a:solidFill>
              </a:rPr>
              <a:t>🤖 Donald Hebb - Aprendizaje Hebbiano - 1949</a:t>
            </a:r>
            <a:endParaRPr lang="es-CL" sz="400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8B0091-11A7-F292-8E78-B2B798443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6140449" cy="2862288"/>
          </a:xfrm>
        </p:spPr>
        <p:txBody>
          <a:bodyPr>
            <a:normAutofit/>
          </a:bodyPr>
          <a:lstStyle/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"The Organization of Behavior" - teoría del aprendizaje neuronal</a:t>
            </a:r>
          </a:p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"Las neuronas que se activan juntas, se conectan juntas"</a:t>
            </a:r>
            <a:endParaRPr lang="es-CL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Imagen 4" descr="Imagen que contiene hombre, persona, corbata, foto&#10;&#10;Descripción generada automáticamente">
            <a:extLst>
              <a:ext uri="{FF2B5EF4-FFF2-40B4-BE49-F238E27FC236}">
                <a16:creationId xmlns:a16="http://schemas.microsoft.com/office/drawing/2014/main" id="{7478D707-4AE2-F08F-12B0-400FF1739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0" r="35990"/>
          <a:stretch>
            <a:fillRect/>
          </a:stretch>
        </p:blipFill>
        <p:spPr>
          <a:xfrm>
            <a:off x="7668829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B60959F-9B69-4520-A16E-EA6BECC7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8D5A6E8-CD1B-4796-ABD1-A6F27F6C0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7E12F56-F4EE-4535-8677-C11996E24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72760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 descr="Imagen que contiene interior, objeto, mano, tabla&#10;&#10;Descripción generada automáticamente">
            <a:extLst>
              <a:ext uri="{FF2B5EF4-FFF2-40B4-BE49-F238E27FC236}">
                <a16:creationId xmlns:a16="http://schemas.microsoft.com/office/drawing/2014/main" id="{81E24C9D-32EC-AF75-5523-47A71A87BD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2" r="16095"/>
          <a:stretch>
            <a:fillRect/>
          </a:stretch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001FFA-5C89-EECC-BFD1-E19C6623E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>
                <a:solidFill>
                  <a:schemeClr val="bg1"/>
                </a:solidFill>
              </a:rPr>
              <a:t>🎭 HITOS CULTURALES Y CONTROVERSIAS ESPECIALES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1641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AFD643-DB5F-992D-DA99-F5B7178D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s-ES" sz="4000">
                <a:solidFill>
                  <a:schemeClr val="bg1"/>
                </a:solidFill>
              </a:rPr>
              <a:t>Elon Musk y OpenAI - La Gran Ruptura</a:t>
            </a:r>
            <a:endParaRPr lang="es-CL" sz="400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9D76D9-BDEC-D1D0-F156-C8CC5DD87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es-ES" sz="1500">
                <a:solidFill>
                  <a:schemeClr val="bg1">
                    <a:alpha val="80000"/>
                  </a:schemeClr>
                </a:solidFill>
              </a:rPr>
              <a:t>2015: Cofunda OpenAI como organización sin fines de lucro</a:t>
            </a:r>
          </a:p>
          <a:p>
            <a:r>
              <a:rPr lang="es-ES" sz="1500">
                <a:solidFill>
                  <a:schemeClr val="bg1">
                    <a:alpha val="80000"/>
                  </a:schemeClr>
                </a:solidFill>
              </a:rPr>
              <a:t>2018: Abandona la junta directiva por conflictos de interés con Tesla</a:t>
            </a:r>
          </a:p>
          <a:p>
            <a:r>
              <a:rPr lang="es-ES" sz="1500">
                <a:solidFill>
                  <a:schemeClr val="bg1">
                    <a:alpha val="80000"/>
                  </a:schemeClr>
                </a:solidFill>
              </a:rPr>
              <a:t>2019: Critica el giro hacia fines de lucro de OpenAI</a:t>
            </a:r>
          </a:p>
          <a:p>
            <a:r>
              <a:rPr lang="es-ES" sz="1500">
                <a:solidFill>
                  <a:schemeClr val="bg1">
                    <a:alpha val="80000"/>
                  </a:schemeClr>
                </a:solidFill>
              </a:rPr>
              <a:t>2023-2024: Guerra pública con Sam Altman</a:t>
            </a:r>
          </a:p>
          <a:p>
            <a:r>
              <a:rPr lang="es-ES" sz="1500">
                <a:solidFill>
                  <a:schemeClr val="bg1">
                    <a:alpha val="80000"/>
                  </a:schemeClr>
                </a:solidFill>
              </a:rPr>
              <a:t>2024: Demanda a OpenAI por traicionar su misión original</a:t>
            </a:r>
            <a:endParaRPr lang="es-CL" sz="15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Imagen 4" descr="Un hombre con un micrófono en la mano&#10;&#10;Descripción generada automáticamente con confianza media">
            <a:extLst>
              <a:ext uri="{FF2B5EF4-FFF2-40B4-BE49-F238E27FC236}">
                <a16:creationId xmlns:a16="http://schemas.microsoft.com/office/drawing/2014/main" id="{0106FF15-84D4-39B9-6DB4-F42F32B10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936415"/>
            <a:ext cx="5260976" cy="29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185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 descr="Un dibujo de una persona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7CA9FB60-AB1E-BC3F-6371-8FF1EA1AA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65884F-DAA4-C932-1E44-C0E64AE26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0431"/>
            <a:ext cx="4724400" cy="1466455"/>
          </a:xfrm>
        </p:spPr>
        <p:txBody>
          <a:bodyPr anchor="b"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El Fenómeno de los "AI Waifu"</a:t>
            </a:r>
            <a:endParaRPr lang="es-CL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A8695E-8EC7-1102-918B-67334EE84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492080"/>
            <a:ext cx="4724400" cy="3015849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Aplicaciones como Character.AI crean relaciones parasociales</a:t>
            </a:r>
          </a:p>
          <a:p>
            <a:r>
              <a:rPr lang="es-ES" sz="2000">
                <a:solidFill>
                  <a:schemeClr val="bg1"/>
                </a:solidFill>
              </a:rPr>
              <a:t>Debates sobre impacto psicológico y social</a:t>
            </a:r>
            <a:endParaRPr lang="es-CL" sz="2000">
              <a:solidFill>
                <a:schemeClr val="bg1"/>
              </a:solidFill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7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 letrero de color blanco&#10;&#10;Descripción generada automáticamente con confianza media">
            <a:extLst>
              <a:ext uri="{FF2B5EF4-FFF2-40B4-BE49-F238E27FC236}">
                <a16:creationId xmlns:a16="http://schemas.microsoft.com/office/drawing/2014/main" id="{7430B443-B6B4-66F3-5963-408C8801C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6" r="9090" b="12480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C1506D-D81B-D68E-72F6-6BCBA5799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Artistas vs. IA Generativa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2FD054-592C-A964-C10D-417D090FE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Demandas masivas contra Midjourney, Stable Diffusion</a:t>
            </a:r>
          </a:p>
          <a:p>
            <a:r>
              <a:rPr lang="es-ES" sz="1700">
                <a:solidFill>
                  <a:schemeClr val="bg1"/>
                </a:solidFill>
              </a:rPr>
              <a:t>Debate sobre copyright y derechos creativos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0330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texto, libro&#10;&#10;Descripción generada automáticamente">
            <a:extLst>
              <a:ext uri="{FF2B5EF4-FFF2-40B4-BE49-F238E27FC236}">
                <a16:creationId xmlns:a16="http://schemas.microsoft.com/office/drawing/2014/main" id="{A1DC56DE-8F3C-C9A0-A0BF-4737DE5182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65E36C-AAC9-6F8B-EA75-8F220E87F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pt-BR" sz="5000">
                <a:solidFill>
                  <a:schemeClr val="bg1"/>
                </a:solidFill>
              </a:rPr>
              <a:t>"Slop" - Contenido Basura Generado por IA</a:t>
            </a:r>
            <a:endParaRPr lang="es-CL" sz="50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8A4209-FD6F-D311-DFB5-FA46F2AB9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s-CL" sz="2000">
                <a:solidFill>
                  <a:schemeClr val="bg1"/>
                </a:solidFill>
              </a:rPr>
              <a:t>Internet inundado de contenido artificial de baja calidad</a:t>
            </a:r>
          </a:p>
          <a:p>
            <a:r>
              <a:rPr lang="es-CL" sz="2000">
                <a:solidFill>
                  <a:schemeClr val="bg1"/>
                </a:solidFill>
              </a:rPr>
              <a:t>Problema de "dead internet theory"</a:t>
            </a:r>
          </a:p>
        </p:txBody>
      </p:sp>
    </p:spTree>
    <p:extLst>
      <p:ext uri="{BB962C8B-B14F-4D97-AF65-F5344CB8AC3E}">
        <p14:creationId xmlns:p14="http://schemas.microsoft.com/office/powerpoint/2010/main" val="21892385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9F2A24-F811-CFFF-7586-31F1D4EE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4" y="1422400"/>
            <a:ext cx="5505448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chemeClr val="bg1"/>
                </a:solidFill>
              </a:rPr>
              <a:t>🔥 LOS MOMENTOS MÁS ÉPICOS</a:t>
            </a:r>
          </a:p>
        </p:txBody>
      </p:sp>
      <p:pic>
        <p:nvPicPr>
          <p:cNvPr id="5" name="Imagen 4" descr="Una caricatura de un hombre con lentes de sol&#10;&#10;Descripción generada automáticamente con confianza baja">
            <a:extLst>
              <a:ext uri="{FF2B5EF4-FFF2-40B4-BE49-F238E27FC236}">
                <a16:creationId xmlns:a16="http://schemas.microsoft.com/office/drawing/2014/main" id="{84454C05-5D28-333C-D3C1-9F282F609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0597"/>
          <a:stretch>
            <a:fillRect/>
          </a:stretch>
        </p:blipFill>
        <p:spPr>
          <a:xfrm>
            <a:off x="7115176" y="115194"/>
            <a:ext cx="4948226" cy="6627613"/>
          </a:xfrm>
          <a:prstGeom prst="rect">
            <a:avLst/>
          </a:prstGeom>
        </p:spPr>
      </p:pic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5176" y="115193"/>
            <a:ext cx="0" cy="662761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0FB8E6CF-61A1-4A48-ADE0-5AE823AF1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353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24E66B-DF1C-FF53-6C0D-DD0AB0831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🔥 LOS MOMENTOS MÁS ÉPICOS</a:t>
            </a:r>
            <a:endParaRPr lang="es-CL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43B566-67F8-6258-FD09-DD9C0649D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CL" sz="1600">
                <a:solidFill>
                  <a:schemeClr val="bg1"/>
                </a:solidFill>
              </a:rPr>
              <a:t>Deep Blue vs Kasparov (1997) - El momento en que la humanidad se dio cuenta de que perdería en ajedrez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1600">
                <a:solidFill>
                  <a:schemeClr val="bg1"/>
                </a:solidFill>
              </a:rPr>
              <a:t>AlphaGo vs Lee Sedol (2016) - 200 millones vieron el funeral del dominio humano en Go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1600">
                <a:solidFill>
                  <a:schemeClr val="bg1"/>
                </a:solidFill>
              </a:rPr>
              <a:t>The Great LLaMA Leak (Marzo 2023) - 4chan democratiza la IA en 24 horas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1600">
                <a:solidFill>
                  <a:schemeClr val="bg1"/>
                </a:solidFill>
              </a:rPr>
              <a:t>ChatGPT Launch (Nov 2022) - El mundo cambia en una semana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1600">
                <a:solidFill>
                  <a:schemeClr val="bg1"/>
                </a:solidFill>
              </a:rPr>
              <a:t>DeepSeek R1 (Enero 2025) - China shockea al mundo: "Momento Sputnik" de la IA 🇨🇳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1600">
                <a:solidFill>
                  <a:schemeClr val="bg1"/>
                </a:solidFill>
              </a:rPr>
              <a:t>OpenAI Drama (Nov 2023) - Shakespeare no podría haber escrito mejor tragedia corporativa</a:t>
            </a:r>
          </a:p>
        </p:txBody>
      </p:sp>
      <p:pic>
        <p:nvPicPr>
          <p:cNvPr id="5" name="Imagen 4" descr="Una caricatura de un hombre con lentes de sol&#10;&#10;Descripción generada automáticamente con confianza baja">
            <a:extLst>
              <a:ext uri="{FF2B5EF4-FFF2-40B4-BE49-F238E27FC236}">
                <a16:creationId xmlns:a16="http://schemas.microsoft.com/office/drawing/2014/main" id="{976E32D2-2839-6D20-C0BD-41720ED90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15"/>
          <a:stretch>
            <a:fillRect/>
          </a:stretch>
        </p:blipFill>
        <p:spPr>
          <a:xfrm>
            <a:off x="7629727" y="668227"/>
            <a:ext cx="4562263" cy="552153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4983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D306AC3F-D70F-BA07-3E91-5765CE936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3" r="28527" b="9092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DB4646-994B-AA95-01F6-B91B0ECDF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880110"/>
            <a:ext cx="3438144" cy="1124712"/>
          </a:xfrm>
        </p:spPr>
        <p:txBody>
          <a:bodyPr anchor="b"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🌏 PLAYERS PRINCIPALES EN 2025</a:t>
            </a:r>
            <a:endParaRPr lang="es-CL" sz="28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308315-AA65-8C0E-5409-F03F1A4AE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7647492" cy="3207258"/>
          </a:xfrm>
        </p:spPr>
        <p:txBody>
          <a:bodyPr numCol="2" anchor="t">
            <a:noAutofit/>
          </a:bodyPr>
          <a:lstStyle/>
          <a:p>
            <a:pPr marL="0" indent="0">
              <a:buNone/>
            </a:pPr>
            <a:r>
              <a:rPr lang="es-CL" sz="1800" dirty="0">
                <a:solidFill>
                  <a:schemeClr val="bg1"/>
                </a:solidFill>
              </a:rPr>
              <a:t>EEUU:</a:t>
            </a:r>
          </a:p>
          <a:p>
            <a:r>
              <a:rPr lang="es-CL" sz="1800" dirty="0">
                <a:solidFill>
                  <a:schemeClr val="bg1"/>
                </a:solidFill>
              </a:rPr>
              <a:t>OpenAI: GPT-4, o1, Sora, GPT-5</a:t>
            </a:r>
          </a:p>
          <a:p>
            <a:r>
              <a:rPr lang="es-CL" sz="1800" dirty="0">
                <a:solidFill>
                  <a:schemeClr val="bg1"/>
                </a:solidFill>
              </a:rPr>
              <a:t>Google: Gemini, </a:t>
            </a:r>
            <a:r>
              <a:rPr lang="es-CL" sz="1800" dirty="0" err="1">
                <a:solidFill>
                  <a:schemeClr val="bg1"/>
                </a:solidFill>
              </a:rPr>
              <a:t>Bard</a:t>
            </a:r>
            <a:endParaRPr lang="es-CL" sz="1800" dirty="0">
              <a:solidFill>
                <a:schemeClr val="bg1"/>
              </a:solidFill>
            </a:endParaRPr>
          </a:p>
          <a:p>
            <a:r>
              <a:rPr lang="es-CL" sz="1800" dirty="0" err="1">
                <a:solidFill>
                  <a:schemeClr val="bg1"/>
                </a:solidFill>
              </a:rPr>
              <a:t>Anthropic</a:t>
            </a:r>
            <a:r>
              <a:rPr lang="es-CL" sz="1800" dirty="0">
                <a:solidFill>
                  <a:schemeClr val="bg1"/>
                </a:solidFill>
              </a:rPr>
              <a:t>: Claude</a:t>
            </a:r>
          </a:p>
          <a:p>
            <a:r>
              <a:rPr lang="es-CL" sz="1800" dirty="0">
                <a:solidFill>
                  <a:schemeClr val="bg1"/>
                </a:solidFill>
              </a:rPr>
              <a:t>Meta: Llama series</a:t>
            </a:r>
          </a:p>
          <a:p>
            <a:r>
              <a:rPr lang="es-CL" sz="1800" dirty="0">
                <a:solidFill>
                  <a:schemeClr val="bg1"/>
                </a:solidFill>
              </a:rPr>
              <a:t>Microsoft: </a:t>
            </a:r>
            <a:r>
              <a:rPr lang="es-CL" sz="1800" dirty="0" err="1">
                <a:solidFill>
                  <a:schemeClr val="bg1"/>
                </a:solidFill>
              </a:rPr>
              <a:t>Copilot</a:t>
            </a:r>
            <a:r>
              <a:rPr lang="es-CL" sz="1800" dirty="0">
                <a:solidFill>
                  <a:schemeClr val="bg1"/>
                </a:solidFill>
              </a:rPr>
              <a:t> </a:t>
            </a:r>
            <a:r>
              <a:rPr lang="es-CL" sz="1800" dirty="0" err="1">
                <a:solidFill>
                  <a:schemeClr val="bg1"/>
                </a:solidFill>
              </a:rPr>
              <a:t>ecosystem</a:t>
            </a:r>
            <a:endParaRPr lang="es-CL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CL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CL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CL" sz="1800" dirty="0">
                <a:solidFill>
                  <a:schemeClr val="bg1"/>
                </a:solidFill>
              </a:rPr>
              <a:t>CHINA:</a:t>
            </a:r>
          </a:p>
          <a:p>
            <a:r>
              <a:rPr lang="es-CL" sz="1800" dirty="0" err="1">
                <a:solidFill>
                  <a:schemeClr val="bg1"/>
                </a:solidFill>
              </a:rPr>
              <a:t>DeepSeek</a:t>
            </a:r>
            <a:r>
              <a:rPr lang="es-CL" sz="1800" dirty="0">
                <a:solidFill>
                  <a:schemeClr val="bg1"/>
                </a:solidFill>
              </a:rPr>
              <a:t>: R1, V3 series (El </a:t>
            </a:r>
            <a:r>
              <a:rPr lang="es-CL" sz="1800" dirty="0" err="1">
                <a:solidFill>
                  <a:schemeClr val="bg1"/>
                </a:solidFill>
              </a:rPr>
              <a:t>disruptor</a:t>
            </a:r>
            <a:r>
              <a:rPr lang="es-CL" sz="1800" dirty="0">
                <a:solidFill>
                  <a:schemeClr val="bg1"/>
                </a:solidFill>
              </a:rPr>
              <a:t>)</a:t>
            </a:r>
          </a:p>
          <a:p>
            <a:r>
              <a:rPr lang="es-CL" sz="1800" dirty="0">
                <a:solidFill>
                  <a:schemeClr val="bg1"/>
                </a:solidFill>
              </a:rPr>
              <a:t>Baidu: ERNIE </a:t>
            </a:r>
            <a:r>
              <a:rPr lang="es-CL" sz="1800" dirty="0" err="1">
                <a:solidFill>
                  <a:schemeClr val="bg1"/>
                </a:solidFill>
              </a:rPr>
              <a:t>ecosystem</a:t>
            </a:r>
            <a:endParaRPr lang="es-CL" sz="1800" dirty="0">
              <a:solidFill>
                <a:schemeClr val="bg1"/>
              </a:solidFill>
            </a:endParaRPr>
          </a:p>
          <a:p>
            <a:r>
              <a:rPr lang="es-CL" sz="1800" dirty="0">
                <a:solidFill>
                  <a:schemeClr val="bg1"/>
                </a:solidFill>
              </a:rPr>
              <a:t>Alibaba: </a:t>
            </a:r>
            <a:r>
              <a:rPr lang="es-CL" sz="1800" dirty="0" err="1">
                <a:solidFill>
                  <a:schemeClr val="bg1"/>
                </a:solidFill>
              </a:rPr>
              <a:t>Qwen</a:t>
            </a:r>
            <a:r>
              <a:rPr lang="es-CL" sz="1800" dirty="0">
                <a:solidFill>
                  <a:schemeClr val="bg1"/>
                </a:solidFill>
              </a:rPr>
              <a:t> series</a:t>
            </a:r>
          </a:p>
          <a:p>
            <a:r>
              <a:rPr lang="es-CL" sz="1800" dirty="0" err="1">
                <a:solidFill>
                  <a:schemeClr val="bg1"/>
                </a:solidFill>
              </a:rPr>
              <a:t>ByteDance</a:t>
            </a:r>
            <a:r>
              <a:rPr lang="es-CL" sz="1800" dirty="0">
                <a:solidFill>
                  <a:schemeClr val="bg1"/>
                </a:solidFill>
              </a:rPr>
              <a:t>: </a:t>
            </a:r>
            <a:r>
              <a:rPr lang="es-CL" sz="1800" dirty="0" err="1">
                <a:solidFill>
                  <a:schemeClr val="bg1"/>
                </a:solidFill>
              </a:rPr>
              <a:t>Doubao</a:t>
            </a:r>
            <a:r>
              <a:rPr lang="es-CL" sz="1800" dirty="0">
                <a:solidFill>
                  <a:schemeClr val="bg1"/>
                </a:solidFill>
              </a:rPr>
              <a:t> (</a:t>
            </a:r>
            <a:r>
              <a:rPr lang="es-CL" sz="1800" dirty="0" err="1">
                <a:solidFill>
                  <a:schemeClr val="bg1"/>
                </a:solidFill>
              </a:rPr>
              <a:t>TikTok</a:t>
            </a:r>
            <a:r>
              <a:rPr lang="es-CL" sz="1800" dirty="0">
                <a:solidFill>
                  <a:schemeClr val="bg1"/>
                </a:solidFill>
              </a:rPr>
              <a:t> AI)</a:t>
            </a:r>
          </a:p>
          <a:p>
            <a:r>
              <a:rPr lang="es-CL" sz="1800" dirty="0">
                <a:solidFill>
                  <a:schemeClr val="bg1"/>
                </a:solidFill>
              </a:rPr>
              <a:t>Tencent: </a:t>
            </a:r>
            <a:r>
              <a:rPr lang="es-CL" sz="1800" dirty="0" err="1">
                <a:solidFill>
                  <a:schemeClr val="bg1"/>
                </a:solidFill>
              </a:rPr>
              <a:t>Hunyuan</a:t>
            </a:r>
            <a:r>
              <a:rPr lang="es-CL" sz="1800" dirty="0">
                <a:solidFill>
                  <a:schemeClr val="bg1"/>
                </a:solidFill>
              </a:rPr>
              <a:t> </a:t>
            </a:r>
            <a:r>
              <a:rPr lang="es-CL" sz="1800" dirty="0" err="1">
                <a:solidFill>
                  <a:schemeClr val="bg1"/>
                </a:solidFill>
              </a:rPr>
              <a:t>models</a:t>
            </a:r>
            <a:endParaRPr lang="es-CL" sz="1800" dirty="0">
              <a:solidFill>
                <a:schemeClr val="bg1"/>
              </a:solidFill>
            </a:endParaRPr>
          </a:p>
          <a:p>
            <a:r>
              <a:rPr lang="es-CL" sz="1800" dirty="0">
                <a:solidFill>
                  <a:schemeClr val="bg1"/>
                </a:solidFill>
              </a:rPr>
              <a:t>Huawei: </a:t>
            </a:r>
            <a:r>
              <a:rPr lang="es-CL" sz="1800" dirty="0" err="1">
                <a:solidFill>
                  <a:schemeClr val="bg1"/>
                </a:solidFill>
              </a:rPr>
              <a:t>Pangu</a:t>
            </a:r>
            <a:r>
              <a:rPr lang="es-CL" sz="1800" dirty="0">
                <a:solidFill>
                  <a:schemeClr val="bg1"/>
                </a:solidFill>
              </a:rPr>
              <a:t> series</a:t>
            </a:r>
          </a:p>
        </p:txBody>
      </p:sp>
    </p:spTree>
    <p:extLst>
      <p:ext uri="{BB962C8B-B14F-4D97-AF65-F5344CB8AC3E}">
        <p14:creationId xmlns:p14="http://schemas.microsoft.com/office/powerpoint/2010/main" val="6493682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2656</Words>
  <Application>Microsoft Office PowerPoint</Application>
  <PresentationFormat>Panorámica</PresentationFormat>
  <Paragraphs>328</Paragraphs>
  <Slides>97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97</vt:i4>
      </vt:variant>
    </vt:vector>
  </HeadingPairs>
  <TitlesOfParts>
    <vt:vector size="101" baseType="lpstr">
      <vt:lpstr>Arial</vt:lpstr>
      <vt:lpstr>Calibri</vt:lpstr>
      <vt:lpstr>Calibri Light</vt:lpstr>
      <vt:lpstr>Tema de Office</vt:lpstr>
      <vt:lpstr>Inteligencia Artificial</vt:lpstr>
      <vt:lpstr>Presentación de PowerPoint</vt:lpstr>
      <vt:lpstr>Línea de Tiempo: Historia de la Inteligencia Artificial</vt:lpstr>
      <vt:lpstr>📜 Ada Lovelace - Primera Programadora - 1843 </vt:lpstr>
      <vt:lpstr>🔢 Alan Turing - La Máquina Universal - 1936 </vt:lpstr>
      <vt:lpstr>⚡ Isaac Asimov - Las Tres Leyes de la Robótica - 1940</vt:lpstr>
      <vt:lpstr>🧠 McCulloch &amp; Pitts - Neuronas Artificiales - 1943</vt:lpstr>
      <vt:lpstr>🎯 Claude Shannon - Teoría de la Información - 1948</vt:lpstr>
      <vt:lpstr>🤖 Donald Hebb - Aprendizaje Hebbiano - 1949</vt:lpstr>
      <vt:lpstr>🚀 NACIMIENTO DE LA IA (1950-1969)</vt:lpstr>
      <vt:lpstr>🧪 Test de Turing - 1950</vt:lpstr>
      <vt:lpstr>🎲 Christopher Strachey - Primer Programa de IA - 1951</vt:lpstr>
      <vt:lpstr>🏛️ Conferencia de Dartmouth - NACIMIENTO OFICIAL DE LA IA - 1956 ⭐</vt:lpstr>
      <vt:lpstr>🧮 Perceptrón de Rosenblatt - 1957</vt:lpstr>
      <vt:lpstr>📝 LISP - John McCarthy - 1958</vt:lpstr>
      <vt:lpstr>📚 Arthur Samuel - "Machine Learning“ - 1959</vt:lpstr>
      <vt:lpstr>💬 ELIZA - Joseph Weizenbaum - 1965</vt:lpstr>
      <vt:lpstr>❄️ Invierno de la IA - Minsky &amp; Papert - 1969</vt:lpstr>
      <vt:lpstr>🔬 SISTEMAS EXPERTOS Y CONOCIMIENTO (1970-1989)</vt:lpstr>
      <vt:lpstr>🏥 MYCIN - Sistema Experto Médico - 1972</vt:lpstr>
      <vt:lpstr>🤖 SHAKEY el Robot - 1973-1974</vt:lpstr>
      <vt:lpstr>❄️ Segundo Invierno de la IA - 1974-1980</vt:lpstr>
      <vt:lpstr>🔄 Resurgimiento de Redes Neuronales - 1986</vt:lpstr>
      <vt:lpstr>🎯 ERA DE LA COMPETENCIA (1990-2009)</vt:lpstr>
      <vt:lpstr>♟️ Deep Blue vs. Kasparov - Primer Enfrentamiento - 1990</vt:lpstr>
      <vt:lpstr>🏆 Deep Blue DERROTA a Kasparov - 1997 ⭐</vt:lpstr>
      <vt:lpstr>🧠 Deep Learning Renaissance - Geoffrey Hinton - 2006</vt:lpstr>
      <vt:lpstr>🌐 ERA DIGITAL Y REDES SOCIALES (2010-2015)</vt:lpstr>
      <vt:lpstr>🔍 Google Image Search - 2010</vt:lpstr>
      <vt:lpstr>🧠 IBM Watson vs. Jeopardy! - 2011</vt:lpstr>
      <vt:lpstr>📱 Siri – Apple - 2011</vt:lpstr>
      <vt:lpstr>🖼️ AlexNet - Revolución en Visión Artificial - 2012 ⭐</vt:lpstr>
      <vt:lpstr>🗣️ Amazon Alexa - 2014</vt:lpstr>
      <vt:lpstr>🤖 Microsoft Tay Chatbot (fallido) - 2014</vt:lpstr>
      <vt:lpstr>🎨 Generative Adversarial Networks (GANs) - 2014</vt:lpstr>
      <vt:lpstr>🏆 ERA DE DOMINIO ABSOLUTO (2016-2019)</vt:lpstr>
      <vt:lpstr>🀄 AlphaGo vs. Lee Sedol - Marzo 2016 ⭐</vt:lpstr>
      <vt:lpstr>🚗 Tesla Autopilot - 2016</vt:lpstr>
      <vt:lpstr>🧠 Transformer Architecture - "Attention Is All You Need“ - 2017</vt:lpstr>
      <vt:lpstr>🀄 AlphaGo Zero - Aprendizaje desde Cero - 2017</vt:lpstr>
      <vt:lpstr>🎮 OpenAI Five - Dota 2 - 2018</vt:lpstr>
      <vt:lpstr>📝 BERT – Google - 2018</vt:lpstr>
      <vt:lpstr>🎨 GPT-1 – OpenAI - 2018</vt:lpstr>
      <vt:lpstr>📝 GPT-2 - "Demasiado Peligroso para Liberar“ - 2019</vt:lpstr>
      <vt:lpstr>⭐ StarCraft II – AlphaStar - 2019</vt:lpstr>
      <vt:lpstr>💥 EXPLOSIÓN DE LA IA GENERATIVA (2020-2023)</vt:lpstr>
      <vt:lpstr>🧠 GPT-3 - 175B Parámetros - 2020</vt:lpstr>
      <vt:lpstr>🖼️ DALL-E – OpenAI - 2021</vt:lpstr>
      <vt:lpstr>🧬 AlphaFold 2 - Estructura de Proteínas - 2021</vt:lpstr>
      <vt:lpstr>💻 GitHub Copilot - 2021</vt:lpstr>
      <vt:lpstr>🤖 Blake Lemoine y LaMDA - Junio 2022 ⭐</vt:lpstr>
      <vt:lpstr>🎨 Stable Diffusion - Open Source - Agosto 2022</vt:lpstr>
      <vt:lpstr>💬 ChatGPT CAMBIA EL MUNDO - Noviembre 30, 2022 ⭐</vt:lpstr>
      <vt:lpstr>🤖 Bing Chat – Microsoft - Febrero 2023</vt:lpstr>
      <vt:lpstr>🦙 THE GREAT LLAMA LEAK - Marzo 3, 2023 ⭐ </vt:lpstr>
      <vt:lpstr>Presentación de PowerPoint</vt:lpstr>
      <vt:lpstr>🧠 GPT-4 – Multimodal - Marzo 14, 2023</vt:lpstr>
      <vt:lpstr>⚠️ Carta Abierta: Pausa en IA - Marzo 2023</vt:lpstr>
      <vt:lpstr>🐲 CHINA ENTRA AL JUEGO (2016-2022)</vt:lpstr>
      <vt:lpstr>🧠 Baidu Brain - Primera Gran Apuesta China - 2016</vt:lpstr>
      <vt:lpstr>🏛️ Plan Nacional de IA de China - 2017</vt:lpstr>
      <vt:lpstr>🤖 Baidu Apollo - Vehículos Autónomos - 2020</vt:lpstr>
      <vt:lpstr>💰 SenseTime IPO - 2021</vt:lpstr>
      <vt:lpstr>🎨 ERNIE-ViLG - Generación de Imágenes China - 2022</vt:lpstr>
      <vt:lpstr>⚡ GUERRA FRÍA DE IA: CHINA VS EEUU (2023-2025)</vt:lpstr>
      <vt:lpstr>💬 ERNIE Bot - Respuesta China a ChatGPT - Marzo 2023</vt:lpstr>
      <vt:lpstr>⚡ RESPUESTA OCCIDENTAL Y ESCALADA (2023-2025)</vt:lpstr>
      <vt:lpstr>🦙 DeepSeek Fundado</vt:lpstr>
      <vt:lpstr>💸 GUERRA DE PRECIOS CHINA - Mayo 2024 ⭐</vt:lpstr>
      <vt:lpstr>🔥 Explosión del Ecosistema Chino - 2024</vt:lpstr>
      <vt:lpstr>🇨🇳 DEEPSEEK R1: EL SPUTNIK MOMENT DE LA IA - Enero 20, 2025 ⭐⭐⭐</vt:lpstr>
      <vt:lpstr>🏆 DeepSeek Domina China - Marzo 2025</vt:lpstr>
      <vt:lpstr>🏛️ Audiencias en el Congreso de EE.UU. - Mayo 2023</vt:lpstr>
      <vt:lpstr>🦙 Llama 2 – Meta - Julio 2023</vt:lpstr>
      <vt:lpstr>🎨 DALL-E 3 - Septiembre 2023</vt:lpstr>
      <vt:lpstr>🏢 Drama en OpenAI - Sam Altman - Noviembre 2023</vt:lpstr>
      <vt:lpstr>🎨 Gemini – Google - Diciembre 2023</vt:lpstr>
      <vt:lpstr>📹 OpenAI Sora - Febrero 2024</vt:lpstr>
      <vt:lpstr>🗣️ GPT-4o - "Omni“ - Mayo 2024</vt:lpstr>
      <vt:lpstr>🤔 o1 - "Reasoning Model“ - Diciembre 2024</vt:lpstr>
      <vt:lpstr>🔮 ERA ACTUAL Y PERSPECTIVAS (2025)</vt:lpstr>
      <vt:lpstr>🏛️ Donald Trump – Presidente - Enero 2025</vt:lpstr>
      <vt:lpstr>DEEPSEEK R1 SHOCKEA AL MUNDO - Enero 20, 2025 ⭐</vt:lpstr>
      <vt:lpstr>🔄 DeepSeek R1 Upgraded - Mayo 2023</vt:lpstr>
      <vt:lpstr>🚀 DeepSeek V3.1 - Agosto 19, 2025</vt:lpstr>
      <vt:lpstr>2025 - Estado Actual:</vt:lpstr>
      <vt:lpstr>Guerra Fría de IA</vt:lpstr>
      <vt:lpstr>🔬 Investigación Activa:</vt:lpstr>
      <vt:lpstr>⚖️ Desafíos Actuales:</vt:lpstr>
      <vt:lpstr>🎭 HITOS CULTURALES Y CONTROVERSIAS ESPECIALES</vt:lpstr>
      <vt:lpstr>Elon Musk y OpenAI - La Gran Ruptura</vt:lpstr>
      <vt:lpstr>El Fenómeno de los "AI Waifu"</vt:lpstr>
      <vt:lpstr>Artistas vs. IA Generativa</vt:lpstr>
      <vt:lpstr>"Slop" - Contenido Basura Generado por IA</vt:lpstr>
      <vt:lpstr>🔥 LOS MOMENTOS MÁS ÉPICOS</vt:lpstr>
      <vt:lpstr>🔥 LOS MOMENTOS MÁS ÉPICOS</vt:lpstr>
      <vt:lpstr>🌏 PLAYERS PRINCIPALES EN 2025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Inteligencia Artificial</dc:title>
  <dc:creator>DIEGO MATIAS OBANDO AGUILERA</dc:creator>
  <cp:lastModifiedBy>DIEGO MATIAS OBANDO AGUILERA</cp:lastModifiedBy>
  <cp:revision>6</cp:revision>
  <dcterms:created xsi:type="dcterms:W3CDTF">2025-08-29T21:12:42Z</dcterms:created>
  <dcterms:modified xsi:type="dcterms:W3CDTF">2025-08-30T02:12:37Z</dcterms:modified>
</cp:coreProperties>
</file>